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761163" cy="9942513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962DD79-2853-4DD6-92E6-7E90D7426D2B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BA01B6C-42E1-4DE7-8657-EB8EC275E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6802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A01B6C-42E1-4DE7-8657-EB8EC275E702}" type="slidenum">
              <a:rPr kumimoji="0" lang="fa-I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422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747E4-C939-F018-07AF-9ED72F812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71C70-A027-602D-4685-2E25F5AF2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57586-99DC-2335-75BC-0850730D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40323-4E2F-0A78-8C07-5FF5ACE5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53C1C-FBA1-F579-B780-3618B09F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39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84BF5-3688-3351-9CCC-628A8982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A3142-27E7-F4DC-E965-818A7A4A3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9BB1-8B2D-4D0A-AECA-4384040D3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DE3E3-5A22-7764-6F55-B97A7E74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383A-4A03-87B3-5C56-953B0F78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772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EC9B75-8E47-1178-A19C-225969EC3F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B5200-EE9C-4F7F-C423-F7848C90A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CC283-18C8-09A7-DEC0-281CEF80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EE474-68D1-C03F-9BA5-61FD8BF33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F6A0E-6D50-A2A1-250B-55A244B6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976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9919A-A882-2A4B-E0F9-2EB800E29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9EB2A-DD27-8323-4152-83D83BB1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7F0C2-9F70-2E9C-8BCF-DB2F9E35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F96EF-1BA1-772E-2927-D1E3DEB9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5450F-CF79-2D58-6DC9-8AF6F5F2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622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660F-5002-7C41-80EE-5190FD7D8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93A6C-68BC-1CA7-78D1-C3EBCB6E4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58B9F-02FC-1677-94FB-7EEF9B7B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11A3-D1CE-0F47-6C2E-72449EBD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31695-8C88-9D3C-5612-AFFD2967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154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7BE5-C408-644F-F916-E72B41BE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2B07D-A30B-B918-B3DE-91FBEF8B4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28313-A0F3-A608-782F-C6C8C6253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F2E41-39E8-906A-6DFD-177C61954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79D96-BDA7-C8CC-7CD6-B4476A85C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AA5E9-A29F-C0D4-AF61-F1B608C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052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4A5F-AACD-FD5E-BBE8-9360C42C0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08209-9FA1-00CA-6DCB-8AD9D0AA5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0EE74-07D5-EE64-16D4-04D6B85CF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7DC51D-DED8-7FEA-6F69-24E633809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01222-C6D6-D025-EB91-3538B94D5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468241-64CE-B052-D0D9-3D0213C1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4F07F2-5AFE-8A6C-4FD0-5A2A2703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D66E53-D5E1-EA4A-689C-6EAD12B4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915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E03D-7007-A27D-B92B-5B21D7E49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12BCB7-2739-05AB-18F7-4A31C62AA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3C3E8-173B-3F1C-2B0B-980E9D069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A121B-8ABD-28C5-BFEC-E34C0572A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179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EE6F0-4623-13BA-5F79-2D4B966A9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912899-698C-7052-4069-216501B2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79A43-A2BA-57F3-1A40-75751E3C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451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8E977-9D0F-0AE5-E503-8030630C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2009B-BEDA-CF44-92AB-EE09F1B1D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CCD68-7D23-7B45-552B-9111C88FA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52349-3342-EA59-FB3E-270EA7F4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9D5DA-2BDA-2C9B-D710-8C5A909F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6257E-E8F2-AEB9-85EB-60195368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749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3A5F9-89CA-1C60-1D84-05FC7DFE8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04C410-614F-DB7D-9E6A-A808915E3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68F84-FFB0-554C-508E-98E3F4B18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3228A-4E2E-8E74-E446-6B3EE7B3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0660A-0B3F-F1F1-D702-B31A79BDF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27615-CB9E-DF9D-3D52-159164E9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813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809BBE-B6A4-41A2-2BD3-3FCE0EB9F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38818-0406-F64E-0CD5-DDC539CC5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34C05-3584-82AA-6A8A-F31643FC8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CB851-2035-2BF0-0FAD-CA91BC217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B1712-480D-17FC-58C3-FDA93AA43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373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rrow: Right 8">
            <a:extLst>
              <a:ext uri="{FF2B5EF4-FFF2-40B4-BE49-F238E27FC236}">
                <a16:creationId xmlns:a16="http://schemas.microsoft.com/office/drawing/2014/main" id="{D00D8F1D-B74B-05AD-71B8-3C46101F0537}"/>
              </a:ext>
            </a:extLst>
          </p:cNvPr>
          <p:cNvSpPr/>
          <p:nvPr/>
        </p:nvSpPr>
        <p:spPr>
          <a:xfrm rot="10800000">
            <a:off x="7843285" y="2580355"/>
            <a:ext cx="297582" cy="37933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5A1043F1-F77D-3573-59BA-0763356CD184}"/>
              </a:ext>
            </a:extLst>
          </p:cNvPr>
          <p:cNvSpPr/>
          <p:nvPr/>
        </p:nvSpPr>
        <p:spPr>
          <a:xfrm rot="16200000">
            <a:off x="6062564" y="4632916"/>
            <a:ext cx="213063" cy="89362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252BCE3D-35FD-A1A1-CB4E-016960991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1304" y="4494762"/>
            <a:ext cx="335309" cy="43895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50EC590-5E04-3932-5196-FAEDE22429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1093" y="3480494"/>
            <a:ext cx="340517" cy="438950"/>
          </a:xfrm>
          <a:prstGeom prst="rect">
            <a:avLst/>
          </a:prstGeom>
        </p:spPr>
      </p:pic>
      <p:sp>
        <p:nvSpPr>
          <p:cNvPr id="38" name="Arrow: Right 37">
            <a:extLst>
              <a:ext uri="{FF2B5EF4-FFF2-40B4-BE49-F238E27FC236}">
                <a16:creationId xmlns:a16="http://schemas.microsoft.com/office/drawing/2014/main" id="{B66C59D3-3454-B770-A8B8-92413DC6C59C}"/>
              </a:ext>
            </a:extLst>
          </p:cNvPr>
          <p:cNvSpPr/>
          <p:nvPr/>
        </p:nvSpPr>
        <p:spPr>
          <a:xfrm>
            <a:off x="4338801" y="2598470"/>
            <a:ext cx="285099" cy="40570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11DFD901-4218-BB6F-5070-81E1A58F1843}"/>
              </a:ext>
            </a:extLst>
          </p:cNvPr>
          <p:cNvSpPr/>
          <p:nvPr/>
        </p:nvSpPr>
        <p:spPr>
          <a:xfrm rot="16200000">
            <a:off x="4263814" y="1784585"/>
            <a:ext cx="348761" cy="39683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E630CDA-4C56-5701-3970-AB9D3AE2C2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4571" y="4467618"/>
            <a:ext cx="310923" cy="445047"/>
          </a:xfrm>
          <a:prstGeom prst="rect">
            <a:avLst/>
          </a:prstGeom>
        </p:spPr>
      </p:pic>
      <p:sp>
        <p:nvSpPr>
          <p:cNvPr id="24" name="Arrow: Right 23">
            <a:extLst>
              <a:ext uri="{FF2B5EF4-FFF2-40B4-BE49-F238E27FC236}">
                <a16:creationId xmlns:a16="http://schemas.microsoft.com/office/drawing/2014/main" id="{533F49C6-43B9-EE57-6EE6-3934B653B719}"/>
              </a:ext>
            </a:extLst>
          </p:cNvPr>
          <p:cNvSpPr/>
          <p:nvPr/>
        </p:nvSpPr>
        <p:spPr>
          <a:xfrm rot="10800000">
            <a:off x="7868196" y="3473476"/>
            <a:ext cx="283675" cy="39746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E3B5F8-0121-13BD-E464-D10B6A5DAEEE}"/>
              </a:ext>
            </a:extLst>
          </p:cNvPr>
          <p:cNvSpPr txBox="1"/>
          <p:nvPr/>
        </p:nvSpPr>
        <p:spPr>
          <a:xfrm>
            <a:off x="-124602" y="6032712"/>
            <a:ext cx="12191997" cy="711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65755" algn="ctr"/>
                <a:tab pos="5731510" algn="r"/>
              </a:tabLst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راهنمای بهبود شیوه زندگی در سالمندان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-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تغذیه سالم در دوران سالمندی </a:t>
            </a:r>
            <a:endParaRPr kumimoji="0" lang="fa-I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65755" algn="ctr"/>
                <a:tab pos="5731510" algn="r"/>
              </a:tabLst>
              <a:defRPr/>
            </a:pP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اداره سلامت سالمندان وزارت بهدشت، درمان و آموزش پزشکی                                                  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مدیریت جوانی جمعیت، سلامت خانواده و مدارس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مرکز بهداشت استان آذربایجان شرقی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0B3D32-C56E-4CF9-7DDE-4A913AB73402}"/>
              </a:ext>
            </a:extLst>
          </p:cNvPr>
          <p:cNvGrpSpPr/>
          <p:nvPr/>
        </p:nvGrpSpPr>
        <p:grpSpPr>
          <a:xfrm>
            <a:off x="4140133" y="1983004"/>
            <a:ext cx="3798362" cy="3235684"/>
            <a:chOff x="3548769" y="3805929"/>
            <a:chExt cx="6053056" cy="692972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0F1F25E-B470-0472-4DCC-7E57C8830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408169">
              <a:off x="4050169" y="5397404"/>
              <a:ext cx="5551656" cy="5338249"/>
            </a:xfrm>
            <a:prstGeom prst="rect">
              <a:avLst/>
            </a:prstGeom>
          </p:spPr>
        </p:pic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DEF6CA1-4CA3-8771-8884-82104609EBD8}"/>
                </a:ext>
              </a:extLst>
            </p:cNvPr>
            <p:cNvGrpSpPr/>
            <p:nvPr/>
          </p:nvGrpSpPr>
          <p:grpSpPr>
            <a:xfrm>
              <a:off x="3548769" y="3805929"/>
              <a:ext cx="5462650" cy="6258370"/>
              <a:chOff x="3548769" y="3805929"/>
              <a:chExt cx="5462650" cy="6258370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1986486D-F8C7-B546-FEB4-D32245694C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48769" y="3805929"/>
                <a:ext cx="5462650" cy="6258370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48C5F0E-0FF1-8741-8AE3-6AF52A602925}"/>
                  </a:ext>
                </a:extLst>
              </p:cNvPr>
              <p:cNvSpPr txBox="1"/>
              <p:nvPr/>
            </p:nvSpPr>
            <p:spPr>
              <a:xfrm>
                <a:off x="5549817" y="4416757"/>
                <a:ext cx="2762655" cy="79246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sz="3200" dirty="0">
                    <a:solidFill>
                      <a:schemeClr val="bg1">
                        <a:lumMod val="95000"/>
                      </a:schemeClr>
                    </a:solidFill>
                    <a:cs typeface="B Titr" panose="00000700000000000000" pitchFamily="2" charset="-78"/>
                  </a:rPr>
                  <a:t>کبد سالم 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BB2315-558B-488A-A251-5A6C61596BEF}"/>
                  </a:ext>
                </a:extLst>
              </p:cNvPr>
              <p:cNvSpPr txBox="1"/>
              <p:nvPr/>
            </p:nvSpPr>
            <p:spPr>
              <a:xfrm>
                <a:off x="5644967" y="7352871"/>
                <a:ext cx="2762655" cy="79246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sz="3200" dirty="0">
                    <a:solidFill>
                      <a:schemeClr val="bg1">
                        <a:lumMod val="95000"/>
                      </a:schemeClr>
                    </a:solidFill>
                    <a:cs typeface="B Titr" panose="00000700000000000000" pitchFamily="2" charset="-78"/>
                  </a:rPr>
                  <a:t>کبد چرب</a:t>
                </a:r>
              </a:p>
            </p:txBody>
          </p:sp>
        </p:grp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8194FF19-6740-F54D-1A81-1295E6D5EB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380" y="195933"/>
            <a:ext cx="1274831" cy="1218510"/>
          </a:xfrm>
          <a:prstGeom prst="rect">
            <a:avLst/>
          </a:prstGeom>
        </p:spPr>
      </p:pic>
      <p:sp>
        <p:nvSpPr>
          <p:cNvPr id="18" name="Arrow: Right 17">
            <a:extLst>
              <a:ext uri="{FF2B5EF4-FFF2-40B4-BE49-F238E27FC236}">
                <a16:creationId xmlns:a16="http://schemas.microsoft.com/office/drawing/2014/main" id="{7FE1E526-7023-38B3-DF68-7C0A7ABD02B9}"/>
              </a:ext>
            </a:extLst>
          </p:cNvPr>
          <p:cNvSpPr/>
          <p:nvPr/>
        </p:nvSpPr>
        <p:spPr>
          <a:xfrm rot="10800000">
            <a:off x="7894419" y="1772469"/>
            <a:ext cx="195314" cy="36213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76344F-BD7C-66EC-1920-D56E89E679FD}"/>
              </a:ext>
            </a:extLst>
          </p:cNvPr>
          <p:cNvSpPr/>
          <p:nvPr/>
        </p:nvSpPr>
        <p:spPr>
          <a:xfrm>
            <a:off x="8064488" y="1613322"/>
            <a:ext cx="3709724" cy="643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Titr" panose="00000700000000000000" pitchFamily="2" charset="-78"/>
              </a:rPr>
              <a:t>مصرف میوه وسبزی بیشتر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9FD36C-E8E3-7570-0430-A1D1C264F36A}"/>
              </a:ext>
            </a:extLst>
          </p:cNvPr>
          <p:cNvSpPr/>
          <p:nvPr/>
        </p:nvSpPr>
        <p:spPr>
          <a:xfrm>
            <a:off x="8064488" y="2360200"/>
            <a:ext cx="3709724" cy="7424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فعالیت بدنی و کاهش وزن با نظر پزشک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66826F-FF0E-5F00-C666-DAEF33D19963}"/>
              </a:ext>
            </a:extLst>
          </p:cNvPr>
          <p:cNvSpPr/>
          <p:nvPr/>
        </p:nvSpPr>
        <p:spPr>
          <a:xfrm>
            <a:off x="8077704" y="3228233"/>
            <a:ext cx="3696508" cy="9115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مصرف مواد معدنی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توجه به سطح منیزیم و روی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059CB0-7DAF-AB79-8E4D-169620DB8901}"/>
              </a:ext>
            </a:extLst>
          </p:cNvPr>
          <p:cNvSpPr/>
          <p:nvPr/>
        </p:nvSpPr>
        <p:spPr>
          <a:xfrm>
            <a:off x="8077704" y="4243614"/>
            <a:ext cx="3709724" cy="8723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در صورت ابتلا به دیابت</a:t>
            </a:r>
            <a:endParaRPr kumimoji="0" lang="fa-I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کنترل مطلوب قند خون طبق توصیه پزشک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65D8C7D-1D85-B40A-2FFB-5BBBD0E2FB98}"/>
              </a:ext>
            </a:extLst>
          </p:cNvPr>
          <p:cNvSpPr/>
          <p:nvPr/>
        </p:nvSpPr>
        <p:spPr>
          <a:xfrm>
            <a:off x="3378631" y="5164220"/>
            <a:ext cx="5656881" cy="729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تجویز ویتامین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»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ای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 « </a:t>
            </a:r>
            <a:endParaRPr kumimoji="0" lang="fa-IR" sz="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cs typeface="B Titr" panose="000007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در بیماران دیابتی  و نارسایی کبدی توصیه نمی شود</a:t>
            </a: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41E829-97DF-D1CE-51BB-A2A012F33E84}"/>
              </a:ext>
            </a:extLst>
          </p:cNvPr>
          <p:cNvSpPr/>
          <p:nvPr/>
        </p:nvSpPr>
        <p:spPr>
          <a:xfrm>
            <a:off x="417303" y="1603603"/>
            <a:ext cx="3957444" cy="7119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در صورت فشار خون بالا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دریافت رژیم غذایی کم نمک</a:t>
            </a:r>
            <a:endParaRPr lang="fa-IR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75AA9AF-DED0-56AC-3A5B-856A7FBF1C9B}"/>
              </a:ext>
            </a:extLst>
          </p:cNvPr>
          <p:cNvSpPr/>
          <p:nvPr/>
        </p:nvSpPr>
        <p:spPr>
          <a:xfrm>
            <a:off x="418454" y="3265677"/>
            <a:ext cx="3972833" cy="9342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دریافت رژیم غذایی کم کربوهیدرات و سطح پایین چربی اشباع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5178E2-3090-A5D2-D638-23EF9A9B1AB9}"/>
              </a:ext>
            </a:extLst>
          </p:cNvPr>
          <p:cNvSpPr/>
          <p:nvPr/>
        </p:nvSpPr>
        <p:spPr>
          <a:xfrm>
            <a:off x="417302" y="2437864"/>
            <a:ext cx="3957929" cy="7099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اجتناب از مصرف نوشیدنی های حاوی قند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987EDFA-4C98-C808-7DE7-E07D2D74069F}"/>
              </a:ext>
            </a:extLst>
          </p:cNvPr>
          <p:cNvSpPr/>
          <p:nvPr/>
        </p:nvSpPr>
        <p:spPr>
          <a:xfrm>
            <a:off x="433841" y="4327148"/>
            <a:ext cx="3941391" cy="7950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Titr" panose="00000700000000000000" pitchFamily="2" charset="-78"/>
              </a:rPr>
              <a:t>دریافت اسید های چرب امگا -3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6479F2A-AAF9-D707-595B-E69B09583C1B}"/>
              </a:ext>
            </a:extLst>
          </p:cNvPr>
          <p:cNvSpPr/>
          <p:nvPr/>
        </p:nvSpPr>
        <p:spPr>
          <a:xfrm>
            <a:off x="2267916" y="195933"/>
            <a:ext cx="7656163" cy="11405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7112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B Titr" panose="00000700000000000000" pitchFamily="2" charset="-78"/>
              </a:rPr>
              <a:t>توصیه های تغذیه ای درسالمندان مبتلا به </a:t>
            </a:r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B Titr" panose="00000700000000000000" pitchFamily="2" charset="-78"/>
              </a:rPr>
              <a:t>کبد چرب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6F2D0A-0BDA-4531-3C7A-700F2DC4D8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7789" y="97756"/>
            <a:ext cx="1030375" cy="1386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457F693-E790-8D99-FE10-27F7B1AEBC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3841" y="5164220"/>
            <a:ext cx="1833205" cy="126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0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131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Zakeri</dc:creator>
  <cp:lastModifiedBy>Nahid Zakeri</cp:lastModifiedBy>
  <cp:revision>59</cp:revision>
  <cp:lastPrinted>2025-05-03T07:37:55Z</cp:lastPrinted>
  <dcterms:created xsi:type="dcterms:W3CDTF">2025-04-30T07:42:09Z</dcterms:created>
  <dcterms:modified xsi:type="dcterms:W3CDTF">2025-08-27T08:12:16Z</dcterms:modified>
</cp:coreProperties>
</file>