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7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CB04B79-F2B1-4F5F-9357-F620ECE3F24E}" type="datetimeFigureOut">
              <a:rPr lang="fa-IR" smtClean="0"/>
              <a:pPr/>
              <a:t>1438/04/04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1A874FE-6293-4D5C-910D-52E56B7B902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HTN</a:t>
            </a: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5-10% of all HTN</a:t>
            </a:r>
          </a:p>
          <a:p>
            <a:pPr algn="l" rtl="0"/>
            <a:r>
              <a:rPr lang="en-US" dirty="0" smtClean="0"/>
              <a:t>More common in subgroup of resistant HTN</a:t>
            </a:r>
          </a:p>
          <a:p>
            <a:pPr algn="l" rtl="0"/>
            <a:r>
              <a:rPr lang="en-US" dirty="0" smtClean="0"/>
              <a:t>May be progressive, intermittent or curable</a:t>
            </a:r>
          </a:p>
          <a:p>
            <a:pPr algn="l" rtl="0"/>
            <a:r>
              <a:rPr lang="en-US" dirty="0" smtClean="0"/>
              <a:t>Staging is similar to essential HTN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</a:t>
            </a:r>
            <a:r>
              <a:rPr lang="en-US" dirty="0" err="1" smtClean="0"/>
              <a:t>hyperaldosteronism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dirty="0" smtClean="0"/>
              <a:t>Diagnosis:</a:t>
            </a:r>
          </a:p>
          <a:p>
            <a:pPr algn="l" rtl="0"/>
            <a:r>
              <a:rPr lang="en-US" dirty="0" smtClean="0"/>
              <a:t>K⁺ is screening test</a:t>
            </a:r>
          </a:p>
          <a:p>
            <a:pPr algn="l" rtl="0"/>
            <a:r>
              <a:rPr lang="en-US" dirty="0" smtClean="0"/>
              <a:t>Only 50-80% have </a:t>
            </a:r>
            <a:r>
              <a:rPr lang="en-US" dirty="0" err="1" smtClean="0"/>
              <a:t>hypokalemia</a:t>
            </a:r>
            <a:endParaRPr lang="en-US" dirty="0" smtClean="0"/>
          </a:p>
          <a:p>
            <a:pPr algn="l" rtl="0"/>
            <a:r>
              <a:rPr lang="en-US" dirty="0" smtClean="0"/>
              <a:t>Renal K⁺ wasting (urine K&gt; 30 </a:t>
            </a:r>
            <a:r>
              <a:rPr lang="en-US" dirty="0" err="1" smtClean="0"/>
              <a:t>meq</a:t>
            </a:r>
            <a:r>
              <a:rPr lang="en-US" dirty="0" smtClean="0"/>
              <a:t>/day)</a:t>
            </a:r>
          </a:p>
          <a:p>
            <a:pPr algn="l" rtl="0"/>
            <a:r>
              <a:rPr lang="en-US" dirty="0" err="1" smtClean="0"/>
              <a:t>Ald</a:t>
            </a:r>
            <a:r>
              <a:rPr lang="en-US" dirty="0" smtClean="0"/>
              <a:t>/</a:t>
            </a:r>
            <a:r>
              <a:rPr lang="en-US" dirty="0" err="1" smtClean="0"/>
              <a:t>renin</a:t>
            </a:r>
            <a:r>
              <a:rPr lang="en-US" dirty="0" smtClean="0"/>
              <a:t> ratio is high</a:t>
            </a:r>
          </a:p>
          <a:p>
            <a:pPr algn="l" rtl="0"/>
            <a:r>
              <a:rPr lang="en-US" dirty="0" smtClean="0"/>
              <a:t>Oral salt loading or </a:t>
            </a:r>
            <a:r>
              <a:rPr lang="en-US" dirty="0" err="1" smtClean="0"/>
              <a:t>salin</a:t>
            </a:r>
            <a:r>
              <a:rPr lang="en-US" dirty="0" smtClean="0"/>
              <a:t> load test</a:t>
            </a:r>
          </a:p>
          <a:p>
            <a:pPr algn="l" rtl="0"/>
            <a:r>
              <a:rPr lang="en-US" dirty="0" err="1" smtClean="0"/>
              <a:t>Fludrocortsone</a:t>
            </a:r>
            <a:r>
              <a:rPr lang="en-US" dirty="0" smtClean="0"/>
              <a:t> suppression test (4 days )</a:t>
            </a:r>
          </a:p>
          <a:p>
            <a:pPr algn="l" rtl="0"/>
            <a:r>
              <a:rPr lang="en-US" dirty="0" smtClean="0"/>
              <a:t>Adrenal CT or MRI </a:t>
            </a:r>
            <a:r>
              <a:rPr lang="en-US" dirty="0" smtClean="0">
                <a:sym typeface="Wingdings" pitchFamily="2" charset="2"/>
              </a:rPr>
              <a:t> &gt; 1.5 cm</a:t>
            </a:r>
          </a:p>
          <a:p>
            <a:pPr algn="l" rtl="0"/>
            <a:r>
              <a:rPr lang="en-US" dirty="0" smtClean="0">
                <a:sym typeface="Wingdings" pitchFamily="2" charset="2"/>
              </a:rPr>
              <a:t>Adrenal vein sampling is occasionally necessary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Primary </a:t>
            </a:r>
            <a:r>
              <a:rPr lang="en-US" dirty="0" err="1" smtClean="0"/>
              <a:t>hyperaldosteronism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9654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Treatment:</a:t>
            </a:r>
          </a:p>
          <a:p>
            <a:pPr algn="l" rtl="0"/>
            <a:r>
              <a:rPr lang="en-US" dirty="0" err="1" smtClean="0"/>
              <a:t>Spironolacton</a:t>
            </a:r>
            <a:r>
              <a:rPr lang="en-US" dirty="0" smtClean="0"/>
              <a:t> 50-100mg initially</a:t>
            </a:r>
          </a:p>
          <a:p>
            <a:pPr algn="l" rtl="0"/>
            <a:r>
              <a:rPr lang="en-US" dirty="0" err="1" smtClean="0"/>
              <a:t>Eplerenon</a:t>
            </a:r>
            <a:r>
              <a:rPr lang="en-US" dirty="0" smtClean="0"/>
              <a:t> is an alternative</a:t>
            </a:r>
          </a:p>
          <a:p>
            <a:pPr algn="l" rtl="0"/>
            <a:r>
              <a:rPr lang="en-US" dirty="0" smtClean="0"/>
              <a:t>Add </a:t>
            </a:r>
            <a:r>
              <a:rPr lang="en-US" dirty="0" err="1" smtClean="0"/>
              <a:t>amiloride</a:t>
            </a:r>
            <a:r>
              <a:rPr lang="en-US" dirty="0" smtClean="0"/>
              <a:t> 5-20 mg if hypokalemia persists</a:t>
            </a:r>
          </a:p>
          <a:p>
            <a:pPr algn="l" rtl="0"/>
            <a:r>
              <a:rPr lang="en-US" dirty="0" smtClean="0"/>
              <a:t>Surgery for adenoma</a:t>
            </a:r>
          </a:p>
          <a:p>
            <a:pPr algn="l" rtl="0">
              <a:buNone/>
            </a:pPr>
            <a:r>
              <a:rPr lang="en-US" dirty="0" smtClean="0"/>
              <a:t>                       &gt; 30 </a:t>
            </a:r>
            <a:r>
              <a:rPr lang="en-US" dirty="0" smtClean="0">
                <a:sym typeface="Wingdings" pitchFamily="2" charset="2"/>
              </a:rPr>
              <a:t> adenoma</a:t>
            </a:r>
            <a:r>
              <a:rPr lang="en-US" dirty="0" smtClean="0"/>
              <a:t> </a:t>
            </a:r>
            <a:endParaRPr lang="en-US" dirty="0"/>
          </a:p>
          <a:p>
            <a:pPr algn="l" rtl="0"/>
            <a:r>
              <a:rPr lang="en-US" dirty="0" err="1" smtClean="0"/>
              <a:t>Ald</a:t>
            </a:r>
            <a:r>
              <a:rPr lang="en-US" dirty="0" smtClean="0"/>
              <a:t>/PRA     15-30 </a:t>
            </a:r>
            <a:r>
              <a:rPr lang="en-US" dirty="0" smtClean="0">
                <a:sym typeface="Wingdings" pitchFamily="2" charset="2"/>
              </a:rPr>
              <a:t> hyperplasia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&lt;15 Rules out the diagnosis</a:t>
            </a:r>
            <a:endParaRPr lang="fa-IR" dirty="0"/>
          </a:p>
        </p:txBody>
      </p:sp>
      <p:sp>
        <p:nvSpPr>
          <p:cNvPr id="4" name="Left Brace 3"/>
          <p:cNvSpPr/>
          <p:nvPr/>
        </p:nvSpPr>
        <p:spPr>
          <a:xfrm>
            <a:off x="2357422" y="4786322"/>
            <a:ext cx="142876" cy="14287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47290" cy="115212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Glucocorticoid</a:t>
            </a:r>
            <a:r>
              <a:rPr lang="en-US" dirty="0" smtClean="0"/>
              <a:t> remediable </a:t>
            </a:r>
            <a:r>
              <a:rPr lang="en-US" dirty="0" err="1" smtClean="0"/>
              <a:t>aldosteronism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Very rare </a:t>
            </a:r>
            <a:r>
              <a:rPr lang="en-US" dirty="0" err="1" smtClean="0"/>
              <a:t>autosomal</a:t>
            </a:r>
            <a:r>
              <a:rPr lang="en-US" dirty="0" smtClean="0"/>
              <a:t> dominant</a:t>
            </a:r>
          </a:p>
          <a:p>
            <a:pPr algn="l" rtl="0"/>
            <a:r>
              <a:rPr lang="en-US" dirty="0" smtClean="0"/>
              <a:t>11</a:t>
            </a:r>
            <a:r>
              <a:rPr lang="el-GR" dirty="0" smtClean="0"/>
              <a:t>β</a:t>
            </a:r>
            <a:r>
              <a:rPr lang="en-US" dirty="0" smtClean="0"/>
              <a:t> hydroxylase ectopic production</a:t>
            </a:r>
          </a:p>
          <a:p>
            <a:pPr algn="l" rtl="0"/>
            <a:r>
              <a:rPr lang="en-US" dirty="0" smtClean="0"/>
              <a:t>Present with HTN at a young age with positive family history</a:t>
            </a:r>
          </a:p>
          <a:p>
            <a:pPr algn="l" rtl="0"/>
            <a:r>
              <a:rPr lang="en-US" dirty="0" smtClean="0"/>
              <a:t>Congenital adrenal hyperplasia: is a very rare </a:t>
            </a:r>
            <a:r>
              <a:rPr lang="en-US" dirty="0" err="1" smtClean="0"/>
              <a:t>autosomal</a:t>
            </a:r>
            <a:r>
              <a:rPr lang="en-US" dirty="0" smtClean="0"/>
              <a:t> recessive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Secondary </a:t>
            </a:r>
            <a:r>
              <a:rPr lang="en-US" dirty="0" err="1" smtClean="0"/>
              <a:t>hyperaldosteronism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Caused by ↑ </a:t>
            </a:r>
            <a:r>
              <a:rPr lang="en-US" dirty="0" err="1" smtClean="0"/>
              <a:t>renin</a:t>
            </a:r>
            <a:r>
              <a:rPr lang="en-US" dirty="0" smtClean="0"/>
              <a:t> level</a:t>
            </a:r>
          </a:p>
          <a:p>
            <a:pPr algn="l" rtl="0"/>
            <a:r>
              <a:rPr lang="en-US" dirty="0" smtClean="0"/>
              <a:t>Often due to renal </a:t>
            </a:r>
            <a:r>
              <a:rPr lang="en-US" dirty="0" err="1" smtClean="0"/>
              <a:t>hypoperfusion</a:t>
            </a:r>
            <a:r>
              <a:rPr lang="en-US" dirty="0" smtClean="0"/>
              <a:t>: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smtClean="0"/>
              <a:t>Renal artery </a:t>
            </a:r>
            <a:r>
              <a:rPr lang="en-US" dirty="0" err="1" smtClean="0"/>
              <a:t>stenosis</a:t>
            </a:r>
            <a:endParaRPr lang="en-US" dirty="0" smtClean="0"/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smtClean="0"/>
              <a:t>Renal infarction (</a:t>
            </a:r>
            <a:r>
              <a:rPr lang="en-US" dirty="0" err="1" smtClean="0"/>
              <a:t>atheroemboli</a:t>
            </a:r>
            <a:r>
              <a:rPr lang="en-US" dirty="0" smtClean="0"/>
              <a:t> )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smtClean="0"/>
              <a:t>Cirrhosis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err="1" smtClean="0"/>
              <a:t>Nephrotic</a:t>
            </a:r>
            <a:r>
              <a:rPr lang="en-US" dirty="0" smtClean="0"/>
              <a:t> syndrome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smtClean="0"/>
              <a:t>Page kidney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err="1" smtClean="0"/>
              <a:t>Renin</a:t>
            </a:r>
            <a:r>
              <a:rPr lang="en-US" dirty="0" smtClean="0"/>
              <a:t> secreting tumor ( very rare )</a:t>
            </a:r>
          </a:p>
          <a:p>
            <a:pPr marL="514350" indent="-514350" algn="l" rtl="0">
              <a:buFont typeface="+mj-lt"/>
              <a:buAutoNum type="alphaLcParenR"/>
            </a:pPr>
            <a:endParaRPr lang="en-US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Renavascular</a:t>
            </a:r>
            <a:r>
              <a:rPr lang="en-US" dirty="0" smtClean="0"/>
              <a:t> HTN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Renal infarct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Acute GN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Diuretic use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Coarectation</a:t>
            </a:r>
            <a:r>
              <a:rPr lang="en-US" dirty="0" smtClean="0"/>
              <a:t> of aorta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Renin</a:t>
            </a:r>
            <a:r>
              <a:rPr lang="en-US" dirty="0" smtClean="0"/>
              <a:t> producing tumor</a:t>
            </a:r>
            <a:endParaRPr lang="fa-I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0" y="1196752"/>
            <a:ext cx="5292080" cy="792088"/>
          </a:xfrm>
        </p:spPr>
        <p:txBody>
          <a:bodyPr>
            <a:normAutofit/>
          </a:bodyPr>
          <a:lstStyle/>
          <a:p>
            <a:pPr algn="ctr" rtl="0"/>
            <a:r>
              <a:rPr lang="en-US" sz="4400" dirty="0" smtClean="0"/>
              <a:t>PRA↑ &amp; PAC↑</a:t>
            </a:r>
            <a:endParaRPr lang="fa-I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Primary </a:t>
            </a:r>
            <a:r>
              <a:rPr lang="en-US" dirty="0" err="1"/>
              <a:t>aldosteronism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Bilateral adrenal hyperplasia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Aldosterone producing carcinoma</a:t>
            </a:r>
            <a:endParaRPr lang="fa-IR" dirty="0"/>
          </a:p>
          <a:p>
            <a:endParaRPr lang="en-CA" dirty="0"/>
          </a:p>
        </p:txBody>
      </p:sp>
      <p:sp>
        <p:nvSpPr>
          <p:cNvPr id="9" name="Text Placeholder 6"/>
          <p:cNvSpPr>
            <a:spLocks noGrp="1"/>
          </p:cNvSpPr>
          <p:nvPr>
            <p:ph type="title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4400" dirty="0" smtClean="0"/>
              <a:t>PRA</a:t>
            </a:r>
            <a:r>
              <a:rPr lang="en-US" sz="4400" dirty="0" smtClean="0">
                <a:sym typeface="Wingdings" pitchFamily="2" charset="2"/>
              </a:rPr>
              <a:t>↓</a:t>
            </a:r>
            <a:r>
              <a:rPr lang="en-US" sz="4400" dirty="0" smtClean="0"/>
              <a:t> &amp; PAC↑</a:t>
            </a:r>
            <a:endParaRPr lang="fa-IR" sz="4400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796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PRA↓ &amp; PAC↓</a:t>
            </a:r>
            <a:endParaRPr lang="fa-I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Liddle’s</a:t>
            </a:r>
            <a:r>
              <a:rPr lang="en-US" dirty="0" smtClean="0"/>
              <a:t> syndrome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Liqurice</a:t>
            </a:r>
            <a:r>
              <a:rPr lang="en-US" dirty="0" smtClean="0"/>
              <a:t> ingestion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Exogenous </a:t>
            </a:r>
            <a:r>
              <a:rPr lang="en-US" dirty="0" err="1" smtClean="0"/>
              <a:t>mineralocorticoid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Cushing syndrome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Cushing syndrome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HTN in 80% of cases</a:t>
            </a:r>
          </a:p>
          <a:p>
            <a:pPr algn="l" rtl="0"/>
            <a:r>
              <a:rPr lang="en-US" dirty="0" smtClean="0"/>
              <a:t>Diagnosis by overnight </a:t>
            </a:r>
            <a:r>
              <a:rPr lang="en-US" dirty="0" err="1" smtClean="0"/>
              <a:t>dexamethasone</a:t>
            </a:r>
            <a:r>
              <a:rPr lang="en-US" dirty="0" smtClean="0"/>
              <a:t> </a:t>
            </a:r>
            <a:r>
              <a:rPr lang="en-US" dirty="0" err="1" smtClean="0"/>
              <a:t>supression</a:t>
            </a:r>
            <a:r>
              <a:rPr lang="en-US" dirty="0" smtClean="0"/>
              <a:t> test :</a:t>
            </a:r>
          </a:p>
          <a:p>
            <a:pPr algn="l" rtl="0"/>
            <a:r>
              <a:rPr lang="en-US" dirty="0" smtClean="0"/>
              <a:t>Plasma </a:t>
            </a:r>
            <a:r>
              <a:rPr lang="en-US" dirty="0" err="1" smtClean="0"/>
              <a:t>cortisol</a:t>
            </a:r>
            <a:r>
              <a:rPr lang="en-US" dirty="0" smtClean="0"/>
              <a:t> level&gt; 5</a:t>
            </a:r>
            <a:r>
              <a:rPr lang="el-GR" dirty="0" smtClean="0"/>
              <a:t>μ</a:t>
            </a:r>
            <a:r>
              <a:rPr lang="en-US" dirty="0" smtClean="0"/>
              <a:t>g/dl at 8 AM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Pheochromocytoma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l" rtl="0"/>
            <a:r>
              <a:rPr lang="en-US" dirty="0" smtClean="0"/>
              <a:t>Very rare &lt; 0.1% of HTN </a:t>
            </a:r>
            <a:r>
              <a:rPr lang="en-US" dirty="0" err="1" smtClean="0"/>
              <a:t>papulation</a:t>
            </a:r>
            <a:endParaRPr lang="en-US" dirty="0" smtClean="0"/>
          </a:p>
          <a:p>
            <a:pPr marL="514350" indent="-514350" algn="l" rtl="0"/>
            <a:r>
              <a:rPr lang="en-US" dirty="0" smtClean="0"/>
              <a:t>Adenoma of adrenal medulla</a:t>
            </a:r>
          </a:p>
          <a:p>
            <a:pPr marL="514350" indent="-514350" algn="l" rtl="0"/>
            <a:r>
              <a:rPr lang="en-US" dirty="0" smtClean="0"/>
              <a:t>Can arise in extra-adrenal </a:t>
            </a:r>
            <a:r>
              <a:rPr lang="en-US" dirty="0" err="1" smtClean="0"/>
              <a:t>chromafin</a:t>
            </a:r>
            <a:r>
              <a:rPr lang="en-US" dirty="0" smtClean="0"/>
              <a:t> cells</a:t>
            </a:r>
          </a:p>
          <a:p>
            <a:pPr marL="514350" indent="-514350" algn="l" rtl="0"/>
            <a:r>
              <a:rPr lang="en-US" dirty="0" smtClean="0"/>
              <a:t>Postural hypotension may be present</a:t>
            </a:r>
          </a:p>
          <a:p>
            <a:pPr marL="514350" indent="-514350" algn="l" rtl="0"/>
            <a:r>
              <a:rPr lang="en-US" dirty="0" smtClean="0"/>
              <a:t>MIBG scan may localize the Tumor </a:t>
            </a:r>
          </a:p>
          <a:p>
            <a:pPr marL="514350" indent="-514350" algn="l" rtl="0"/>
            <a:r>
              <a:rPr lang="en-US" dirty="0" smtClean="0"/>
              <a:t>A successful pregnancy rules it out</a:t>
            </a:r>
          </a:p>
          <a:p>
            <a:pPr marL="514350" indent="-514350" algn="l" rtl="0"/>
            <a:r>
              <a:rPr lang="en-US" dirty="0" smtClean="0"/>
              <a:t>Weight loss is very common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Pheochromocytoma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/>
            <a:r>
              <a:rPr lang="en-US" dirty="0" smtClean="0"/>
              <a:t>10% is malignant</a:t>
            </a:r>
          </a:p>
          <a:p>
            <a:pPr marL="514350" indent="-514350" algn="l" rtl="0"/>
            <a:r>
              <a:rPr lang="en-US" dirty="0" smtClean="0"/>
              <a:t>10% extra adrenal</a:t>
            </a:r>
          </a:p>
          <a:p>
            <a:pPr marL="514350" indent="-514350" algn="l" rtl="0"/>
            <a:r>
              <a:rPr lang="en-US" dirty="0" smtClean="0"/>
              <a:t>10% bilateral</a:t>
            </a:r>
          </a:p>
          <a:p>
            <a:pPr marL="514350" indent="-514350" algn="l" rtl="0"/>
            <a:r>
              <a:rPr lang="en-US" dirty="0" smtClean="0"/>
              <a:t>10% extra abdominal </a:t>
            </a:r>
          </a:p>
          <a:p>
            <a:pPr marL="514350" indent="-514350" algn="l" rtl="0"/>
            <a:r>
              <a:rPr lang="en-US" dirty="0" smtClean="0"/>
              <a:t>10% with MEN</a:t>
            </a:r>
          </a:p>
          <a:p>
            <a:pPr marL="514350" indent="-514350" algn="l" rtl="0"/>
            <a:r>
              <a:rPr lang="en-US" dirty="0" smtClean="0"/>
              <a:t>10% is </a:t>
            </a:r>
            <a:r>
              <a:rPr lang="en-US" dirty="0" err="1" smtClean="0"/>
              <a:t>macroadenoma</a:t>
            </a:r>
            <a:endParaRPr lang="en-US" dirty="0" smtClean="0"/>
          </a:p>
          <a:p>
            <a:pPr marL="514350" indent="-514350" algn="l" rtl="0"/>
            <a:r>
              <a:rPr lang="en-US" dirty="0" smtClean="0"/>
              <a:t>50% </a:t>
            </a:r>
            <a:r>
              <a:rPr lang="en-US" smtClean="0"/>
              <a:t>only episodic HTN</a:t>
            </a:r>
            <a:endParaRPr lang="en-US" dirty="0" smtClean="0"/>
          </a:p>
          <a:p>
            <a:pPr algn="l" rtl="0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792088"/>
          </a:xfrm>
        </p:spPr>
        <p:txBody>
          <a:bodyPr>
            <a:normAutofit/>
          </a:bodyPr>
          <a:lstStyle/>
          <a:p>
            <a:r>
              <a:rPr lang="en-US" dirty="0" smtClean="0"/>
              <a:t>CLASSIFICATION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686800" cy="3993307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1- Renal disorders: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smtClean="0"/>
              <a:t>Renal parenchymal ( acute or chronic GN, </a:t>
            </a:r>
            <a:r>
              <a:rPr lang="en-US" dirty="0" err="1" smtClean="0"/>
              <a:t>tubulointerstitial</a:t>
            </a:r>
            <a:r>
              <a:rPr lang="en-US" dirty="0" smtClean="0"/>
              <a:t> </a:t>
            </a:r>
            <a:r>
              <a:rPr lang="en-US" dirty="0" smtClean="0"/>
              <a:t>diseases, AKI, CKD, ADPKD</a:t>
            </a:r>
            <a:r>
              <a:rPr lang="en-US" dirty="0" smtClean="0"/>
              <a:t>, obstructive nephropathy ) 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err="1" smtClean="0"/>
              <a:t>Renovascular</a:t>
            </a:r>
            <a:r>
              <a:rPr lang="en-US" dirty="0" smtClean="0"/>
              <a:t> </a:t>
            </a:r>
            <a:r>
              <a:rPr lang="en-US" dirty="0" smtClean="0"/>
              <a:t>diseases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err="1" smtClean="0"/>
              <a:t>Renin</a:t>
            </a:r>
            <a:r>
              <a:rPr lang="en-US" dirty="0" smtClean="0"/>
              <a:t> producing tumors</a:t>
            </a:r>
          </a:p>
          <a:p>
            <a:pPr marL="514350" indent="-514350" algn="l" rtl="0">
              <a:buFont typeface="+mj-lt"/>
              <a:buAutoNum type="alphaLcParenR"/>
            </a:pPr>
            <a:r>
              <a:rPr lang="en-US" dirty="0" smtClean="0"/>
              <a:t>Genetic diseases affecting tubular transport </a:t>
            </a:r>
            <a:r>
              <a:rPr lang="en-US" dirty="0" smtClean="0"/>
              <a:t>                  ( </a:t>
            </a:r>
            <a:r>
              <a:rPr lang="en-US" dirty="0" err="1" smtClean="0"/>
              <a:t>Liddle’s</a:t>
            </a:r>
            <a:r>
              <a:rPr lang="en-US" dirty="0" smtClean="0"/>
              <a:t> </a:t>
            </a:r>
            <a:r>
              <a:rPr lang="en-US" dirty="0" smtClean="0"/>
              <a:t>syndrome)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Pheochromocytoma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Plasma </a:t>
            </a:r>
            <a:r>
              <a:rPr lang="en-US" dirty="0" err="1" smtClean="0"/>
              <a:t>methanephrin</a:t>
            </a:r>
            <a:r>
              <a:rPr lang="en-US" dirty="0" smtClean="0"/>
              <a:t> is 99% sensitive &amp; 89% specific</a:t>
            </a:r>
          </a:p>
          <a:p>
            <a:pPr algn="l" rtl="0"/>
            <a:r>
              <a:rPr lang="en-US" dirty="0" smtClean="0"/>
              <a:t>Plasma </a:t>
            </a:r>
            <a:r>
              <a:rPr lang="en-US" dirty="0" err="1" smtClean="0"/>
              <a:t>cathecolamine</a:t>
            </a:r>
            <a:r>
              <a:rPr lang="en-US" dirty="0" smtClean="0"/>
              <a:t> is 85% sensitive &amp; 80% specific</a:t>
            </a:r>
          </a:p>
          <a:p>
            <a:pPr algn="l" rtl="0"/>
            <a:r>
              <a:rPr lang="en-US" dirty="0" smtClean="0"/>
              <a:t>Urinary VMA is 63%sensitive &amp; 94% specific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Coarectation</a:t>
            </a:r>
            <a:r>
              <a:rPr lang="en-US" dirty="0" smtClean="0"/>
              <a:t> of Aorta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In children and young adults</a:t>
            </a:r>
          </a:p>
          <a:p>
            <a:pPr algn="l" rtl="0"/>
            <a:r>
              <a:rPr lang="en-US" dirty="0" smtClean="0"/>
              <a:t>Women&gt; men</a:t>
            </a:r>
          </a:p>
          <a:p>
            <a:pPr algn="l" rtl="0"/>
            <a:r>
              <a:rPr lang="en-US" dirty="0" smtClean="0"/>
              <a:t>Never be malignant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disorders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l" rtl="0">
              <a:buNone/>
            </a:pPr>
            <a:r>
              <a:rPr lang="en-US" dirty="0" smtClean="0"/>
              <a:t>A: Excess </a:t>
            </a:r>
            <a:r>
              <a:rPr lang="en-US" dirty="0" err="1" smtClean="0"/>
              <a:t>mineralocorticoid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Primary </a:t>
            </a:r>
            <a:r>
              <a:rPr lang="en-US" dirty="0" err="1" smtClean="0"/>
              <a:t>hyperaldosteronism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Apparent </a:t>
            </a:r>
            <a:r>
              <a:rPr lang="en-US" dirty="0" err="1" smtClean="0"/>
              <a:t>mineralocorticoid</a:t>
            </a:r>
            <a:r>
              <a:rPr lang="en-US" dirty="0" smtClean="0"/>
              <a:t> excess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Congenital adrenal hyperplasia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Liqurice</a:t>
            </a:r>
            <a:r>
              <a:rPr lang="en-US" dirty="0" smtClean="0"/>
              <a:t> ingestion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Exogenous </a:t>
            </a:r>
            <a:r>
              <a:rPr lang="en-US" dirty="0" err="1" smtClean="0"/>
              <a:t>mineralocorticoid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Ectopic ACTH secretion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Pseudohyperaldosteronism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disorders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B- Other endocrine disorders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Pheochromocytoma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Cushing syndrome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Hypothyroidism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Hyperthyroidism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Acromegaly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Carcinoid</a:t>
            </a:r>
            <a:r>
              <a:rPr lang="en-US" dirty="0" smtClean="0"/>
              <a:t> tumors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55576" y="2313432"/>
            <a:ext cx="3889576" cy="3493008"/>
          </a:xfrm>
        </p:spPr>
        <p:txBody>
          <a:bodyPr/>
          <a:lstStyle/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Esterogen</a:t>
            </a:r>
            <a:r>
              <a:rPr lang="en-US" dirty="0" smtClean="0"/>
              <a:t> containing contraceptives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Sympatomimetics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Glucocorticoids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NSAIDs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Ciclosporine</a:t>
            </a: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932040" y="2313431"/>
            <a:ext cx="3384376" cy="3493008"/>
          </a:xfrm>
        </p:spPr>
        <p:txBody>
          <a:bodyPr/>
          <a:lstStyle/>
          <a:p>
            <a:pPr marL="514350" indent="-514350" algn="l" rtl="0">
              <a:buAutoNum type="arabicPeriod" startAt="6"/>
            </a:pPr>
            <a:r>
              <a:rPr lang="en-US" dirty="0" smtClean="0"/>
              <a:t>MAO inhibitors</a:t>
            </a:r>
          </a:p>
          <a:p>
            <a:pPr marL="514350" indent="-514350" algn="l" rtl="0">
              <a:buAutoNum type="arabicPeriod" startAt="6"/>
            </a:pPr>
            <a:r>
              <a:rPr lang="en-US" dirty="0" smtClean="0"/>
              <a:t>Amphetamines</a:t>
            </a:r>
          </a:p>
          <a:p>
            <a:pPr marL="514350" indent="-514350" algn="l" rtl="0">
              <a:buAutoNum type="arabicPeriod" startAt="6"/>
            </a:pPr>
            <a:r>
              <a:rPr lang="en-US" dirty="0" err="1" smtClean="0"/>
              <a:t>Cocain</a:t>
            </a:r>
            <a:endParaRPr lang="en-US" dirty="0" smtClean="0"/>
          </a:p>
          <a:p>
            <a:pPr marL="514350" indent="-514350" algn="l" rtl="0">
              <a:buAutoNum type="arabicPeriod" startAt="6"/>
            </a:pPr>
            <a:r>
              <a:rPr lang="en-US" dirty="0" smtClean="0"/>
              <a:t>Na-bicarbonate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</a:t>
            </a: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Pre- </a:t>
            </a:r>
            <a:r>
              <a:rPr lang="en-US" dirty="0" err="1" smtClean="0"/>
              <a:t>eclampsia</a:t>
            </a:r>
            <a:r>
              <a:rPr lang="en-US" dirty="0" smtClean="0"/>
              <a:t> ( </a:t>
            </a:r>
            <a:r>
              <a:rPr lang="en-US" dirty="0" err="1" smtClean="0"/>
              <a:t>eclampsia</a:t>
            </a:r>
            <a:r>
              <a:rPr lang="en-US" dirty="0" smtClean="0"/>
              <a:t> )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Gestational HTN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Super-imposed HTN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Coarectation</a:t>
            </a:r>
            <a:r>
              <a:rPr lang="en-US" dirty="0" smtClean="0"/>
              <a:t> of Aorta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Obstructive sleep apnea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↑ICP or spinal injury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Volume overload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Anemia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Fever</a:t>
            </a: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514350" indent="-514350" algn="l" rtl="0">
              <a:buAutoNum type="arabicPeriod" startAt="7"/>
            </a:pPr>
            <a:r>
              <a:rPr lang="en-US" dirty="0" err="1" smtClean="0"/>
              <a:t>Thyrotoxicosis</a:t>
            </a:r>
            <a:endParaRPr lang="en-US" dirty="0" smtClean="0"/>
          </a:p>
          <a:p>
            <a:pPr marL="514350" indent="-514350" algn="l" rtl="0">
              <a:buAutoNum type="arabicPeriod" startAt="7"/>
            </a:pPr>
            <a:r>
              <a:rPr lang="en-US" dirty="0" smtClean="0"/>
              <a:t>Aortic regurgitation</a:t>
            </a:r>
          </a:p>
          <a:p>
            <a:pPr marL="514350" indent="-514350" algn="l" rtl="0">
              <a:buAutoNum type="arabicPeriod" startAt="7"/>
            </a:pPr>
            <a:r>
              <a:rPr lang="en-US" dirty="0" smtClean="0"/>
              <a:t>A-V fistula</a:t>
            </a:r>
          </a:p>
          <a:p>
            <a:pPr marL="514350" indent="-514350" algn="l" rtl="0">
              <a:buAutoNum type="arabicPeriod" startAt="7"/>
            </a:pPr>
            <a:r>
              <a:rPr lang="en-US" dirty="0" smtClean="0"/>
              <a:t>Acute intermittent </a:t>
            </a:r>
            <a:r>
              <a:rPr lang="en-US" dirty="0" err="1" smtClean="0"/>
              <a:t>porphyria</a:t>
            </a:r>
            <a:endParaRPr lang="en-US" dirty="0" smtClean="0"/>
          </a:p>
          <a:p>
            <a:pPr marL="514350" indent="-514350" algn="l" rtl="0">
              <a:buAutoNum type="arabicPeriod" startAt="7"/>
            </a:pPr>
            <a:r>
              <a:rPr lang="en-US" dirty="0" smtClean="0"/>
              <a:t>Alcohol withdrawal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</a:t>
            </a:r>
            <a:r>
              <a:rPr lang="en-US" dirty="0" err="1" smtClean="0"/>
              <a:t>hyperaldosteronism</a:t>
            </a: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Autonomous </a:t>
            </a:r>
            <a:r>
              <a:rPr lang="en-US" dirty="0" err="1" smtClean="0"/>
              <a:t>Ald</a:t>
            </a:r>
            <a:r>
              <a:rPr lang="en-US" dirty="0" smtClean="0"/>
              <a:t> secretion with suppressed </a:t>
            </a:r>
            <a:r>
              <a:rPr lang="en-US" dirty="0" err="1" smtClean="0"/>
              <a:t>renin</a:t>
            </a:r>
            <a:r>
              <a:rPr lang="en-US" dirty="0" smtClean="0"/>
              <a:t> level</a:t>
            </a:r>
          </a:p>
          <a:p>
            <a:pPr algn="l" rtl="0"/>
            <a:r>
              <a:rPr lang="en-US" dirty="0" smtClean="0"/>
              <a:t>Renal Na⁺ retention with↑ urinary K⁺ and H⁺ loss</a:t>
            </a:r>
          </a:p>
          <a:p>
            <a:pPr algn="l" rtl="0"/>
            <a:r>
              <a:rPr lang="en-US" dirty="0" smtClean="0"/>
              <a:t>↑total Na⁺ content</a:t>
            </a:r>
            <a:r>
              <a:rPr lang="en-US" dirty="0" smtClean="0">
                <a:sym typeface="Wingdings" pitchFamily="2" charset="2"/>
              </a:rPr>
              <a:t> HTN</a:t>
            </a:r>
          </a:p>
          <a:p>
            <a:pPr algn="l" rtl="0"/>
            <a:r>
              <a:rPr lang="en-US" dirty="0" smtClean="0">
                <a:sym typeface="Wingdings" pitchFamily="2" charset="2"/>
              </a:rPr>
              <a:t>Account for 0.1% of HTN </a:t>
            </a:r>
            <a:r>
              <a:rPr lang="en-US" dirty="0" err="1" smtClean="0">
                <a:sym typeface="Wingdings" pitchFamily="2" charset="2"/>
              </a:rPr>
              <a:t>papulation</a:t>
            </a:r>
            <a:endParaRPr lang="en-US" dirty="0" smtClean="0">
              <a:sym typeface="Wingdings" pitchFamily="2" charset="2"/>
            </a:endParaRPr>
          </a:p>
          <a:p>
            <a:pPr algn="l" rtl="0"/>
            <a:r>
              <a:rPr lang="en-US" dirty="0" smtClean="0">
                <a:sym typeface="Wingdings" pitchFamily="2" charset="2"/>
              </a:rPr>
              <a:t>The most common endocrine HTN</a:t>
            </a:r>
          </a:p>
          <a:p>
            <a:pPr algn="l" rtl="0"/>
            <a:r>
              <a:rPr lang="en-US" dirty="0" smtClean="0">
                <a:sym typeface="Wingdings" pitchFamily="2" charset="2"/>
              </a:rPr>
              <a:t>Often asymptomatic</a:t>
            </a:r>
          </a:p>
          <a:p>
            <a:pPr algn="l" rtl="0"/>
            <a:r>
              <a:rPr lang="en-US" dirty="0" smtClean="0">
                <a:sym typeface="Wingdings" pitchFamily="2" charset="2"/>
              </a:rPr>
              <a:t>↓K⁺, metabolic </a:t>
            </a:r>
            <a:r>
              <a:rPr lang="en-US" dirty="0" err="1" smtClean="0">
                <a:sym typeface="Wingdings" pitchFamily="2" charset="2"/>
              </a:rPr>
              <a:t>alkalosis,mild</a:t>
            </a:r>
            <a:r>
              <a:rPr lang="en-US" dirty="0" smtClean="0">
                <a:sym typeface="Wingdings" pitchFamily="2" charset="2"/>
              </a:rPr>
              <a:t> Na⁺↑ (in essential HTN treated with diuretic Na is low-normal 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</a:t>
            </a:r>
            <a:r>
              <a:rPr lang="en-US" dirty="0" err="1" smtClean="0"/>
              <a:t>hyperaldosteronism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err="1" smtClean="0"/>
              <a:t>Ethiology</a:t>
            </a:r>
            <a:r>
              <a:rPr lang="en-US" dirty="0" smtClean="0"/>
              <a:t>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Conn’s syndrome(adrenal adenoma ) 70%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Bilateral adrenal hyperplasia ~ 30%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Glucocorticoid</a:t>
            </a:r>
            <a:r>
              <a:rPr lang="en-US" dirty="0" smtClean="0"/>
              <a:t> remediable </a:t>
            </a:r>
            <a:r>
              <a:rPr lang="en-US" dirty="0" err="1" smtClean="0"/>
              <a:t>aldosteronism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err="1" smtClean="0"/>
              <a:t>Aldosterone</a:t>
            </a:r>
            <a:r>
              <a:rPr lang="en-US" dirty="0" smtClean="0"/>
              <a:t> producing carcinoma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174</TotalTime>
  <Words>578</Words>
  <Application>Microsoft Office PowerPoint</Application>
  <PresentationFormat>On-screen Show (4:3)</PresentationFormat>
  <Paragraphs>146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Century Gothic</vt:lpstr>
      <vt:lpstr>Tahoma</vt:lpstr>
      <vt:lpstr>Wingdings</vt:lpstr>
      <vt:lpstr>Wingdings 2</vt:lpstr>
      <vt:lpstr>Austin</vt:lpstr>
      <vt:lpstr>Secondary HTN</vt:lpstr>
      <vt:lpstr>CLASSIFICATION</vt:lpstr>
      <vt:lpstr>Endocrine disorders</vt:lpstr>
      <vt:lpstr>Endocrine disorders</vt:lpstr>
      <vt:lpstr>Drugs</vt:lpstr>
      <vt:lpstr>Pregnancy</vt:lpstr>
      <vt:lpstr>Miscellaneous</vt:lpstr>
      <vt:lpstr>Primary hyperaldosteronism</vt:lpstr>
      <vt:lpstr>Primary hyperaldosteronism</vt:lpstr>
      <vt:lpstr>Primary hyperaldosteronism</vt:lpstr>
      <vt:lpstr>Primary hyperaldosteronism</vt:lpstr>
      <vt:lpstr>Glucocorticoid remediable aldosteronism</vt:lpstr>
      <vt:lpstr>Secondary hyperaldosteronism</vt:lpstr>
      <vt:lpstr>PowerPoint Presentation</vt:lpstr>
      <vt:lpstr>PRA↓ &amp; PAC↑ </vt:lpstr>
      <vt:lpstr>PRA↓ &amp; PAC↓</vt:lpstr>
      <vt:lpstr>Cushing syndrome</vt:lpstr>
      <vt:lpstr>Pheochromocytoma</vt:lpstr>
      <vt:lpstr>Pheochromocytoma</vt:lpstr>
      <vt:lpstr>Pheochromocytoma</vt:lpstr>
      <vt:lpstr>Coarectation of Aorta</vt:lpstr>
    </vt:vector>
  </TitlesOfParts>
  <Company>********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HTN</dc:title>
  <dc:creator>ALADDIN</dc:creator>
  <cp:lastModifiedBy>RAYA  SYSTEM</cp:lastModifiedBy>
  <cp:revision>24</cp:revision>
  <dcterms:created xsi:type="dcterms:W3CDTF">2012-12-04T12:32:54Z</dcterms:created>
  <dcterms:modified xsi:type="dcterms:W3CDTF">2017-01-02T13:06:23Z</dcterms:modified>
</cp:coreProperties>
</file>