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2"/>
  </p:notesMasterIdLst>
  <p:sldIdLst>
    <p:sldId id="383" r:id="rId2"/>
    <p:sldId id="292" r:id="rId3"/>
    <p:sldId id="337" r:id="rId4"/>
    <p:sldId id="369" r:id="rId5"/>
    <p:sldId id="351" r:id="rId6"/>
    <p:sldId id="352" r:id="rId7"/>
    <p:sldId id="370" r:id="rId8"/>
    <p:sldId id="382" r:id="rId9"/>
    <p:sldId id="350" r:id="rId10"/>
    <p:sldId id="354" r:id="rId11"/>
    <p:sldId id="338" r:id="rId12"/>
    <p:sldId id="372" r:id="rId13"/>
    <p:sldId id="340" r:id="rId14"/>
    <p:sldId id="341" r:id="rId15"/>
    <p:sldId id="295" r:id="rId16"/>
    <p:sldId id="371" r:id="rId17"/>
    <p:sldId id="307" r:id="rId18"/>
    <p:sldId id="365" r:id="rId19"/>
    <p:sldId id="366" r:id="rId20"/>
    <p:sldId id="368" r:id="rId21"/>
    <p:sldId id="310" r:id="rId22"/>
    <p:sldId id="367" r:id="rId23"/>
    <p:sldId id="380" r:id="rId24"/>
    <p:sldId id="381" r:id="rId25"/>
    <p:sldId id="272" r:id="rId26"/>
    <p:sldId id="373" r:id="rId27"/>
    <p:sldId id="273" r:id="rId28"/>
    <p:sldId id="274" r:id="rId29"/>
    <p:sldId id="275" r:id="rId30"/>
    <p:sldId id="278" r:id="rId31"/>
    <p:sldId id="279" r:id="rId32"/>
    <p:sldId id="280" r:id="rId33"/>
    <p:sldId id="284" r:id="rId34"/>
    <p:sldId id="285" r:id="rId35"/>
    <p:sldId id="343" r:id="rId36"/>
    <p:sldId id="345" r:id="rId37"/>
    <p:sldId id="344" r:id="rId38"/>
    <p:sldId id="349" r:id="rId39"/>
    <p:sldId id="262" r:id="rId40"/>
    <p:sldId id="385" r:id="rId41"/>
    <p:sldId id="386" r:id="rId42"/>
    <p:sldId id="387" r:id="rId43"/>
    <p:sldId id="388" r:id="rId44"/>
    <p:sldId id="402" r:id="rId45"/>
    <p:sldId id="389" r:id="rId46"/>
    <p:sldId id="390" r:id="rId47"/>
    <p:sldId id="391" r:id="rId48"/>
    <p:sldId id="398" r:id="rId49"/>
    <p:sldId id="399" r:id="rId50"/>
    <p:sldId id="401" r:id="rId51"/>
    <p:sldId id="392" r:id="rId52"/>
    <p:sldId id="393" r:id="rId53"/>
    <p:sldId id="394" r:id="rId54"/>
    <p:sldId id="395" r:id="rId55"/>
    <p:sldId id="396" r:id="rId56"/>
    <p:sldId id="397" r:id="rId57"/>
    <p:sldId id="375" r:id="rId58"/>
    <p:sldId id="376" r:id="rId59"/>
    <p:sldId id="377" r:id="rId60"/>
    <p:sldId id="326" r:id="rId6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385" autoAdjust="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E5697-4D5F-48DA-837C-536AF20EE72E}" type="doc">
      <dgm:prSet loTypeId="urn:microsoft.com/office/officeart/2005/8/layout/hList1" loCatId="list" qsTypeId="urn:microsoft.com/office/officeart/2005/8/quickstyle/3d2" qsCatId="3D" csTypeId="urn:microsoft.com/office/officeart/2005/8/colors/accent4_5" csCatId="accent4" phldr="1"/>
      <dgm:spPr/>
    </dgm:pt>
    <dgm:pt modelId="{D784FDBF-4C68-4818-9829-A7C4AA157C0F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  <a:lumOff val="25000"/>
                </a:schemeClr>
              </a:solidFill>
            </a:rPr>
            <a:t>ARB</a:t>
          </a:r>
          <a:endParaRPr lang="en-US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434E8D56-ADC5-48E8-8FA2-A3495BAC9243}" type="parTrans" cxnId="{09444E0E-9D30-4C0B-A05B-D49EC130276E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E196DD9A-F911-4726-A78E-2C27343935B1}" type="sibTrans" cxnId="{09444E0E-9D30-4C0B-A05B-D49EC130276E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F9F451F5-273B-4730-A947-1390FC57C20F}">
      <dgm:prSet phldrT="[Text]"/>
      <dgm:spPr/>
      <dgm:t>
        <a:bodyPr/>
        <a:lstStyle/>
        <a:p>
          <a:r>
            <a:rPr lang="en-US" b="1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ACEi</a:t>
          </a:r>
          <a:endParaRPr lang="en-US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36EFEA1-E49B-4D15-9CDA-D64541AFF0A5}" type="parTrans" cxnId="{DECE1158-8B7B-4F21-9F11-E7EFB7A43589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8DAFF9B9-D815-42E7-A625-3530499CD7C9}" type="sibTrans" cxnId="{DECE1158-8B7B-4F21-9F11-E7EFB7A43589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77E80654-E7EB-4A6A-B03F-D40FAABC93E2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  <a:lumOff val="25000"/>
                </a:schemeClr>
              </a:solidFill>
            </a:rPr>
            <a:t>BB</a:t>
          </a:r>
          <a:endParaRPr lang="en-US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262A311-8320-4686-AC04-10C77CD0A043}" type="parTrans" cxnId="{A4F3C186-120B-42DC-9563-4945CA48AB4E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E4E9529D-DF0D-444A-8E45-C1BCF2B0CB44}" type="sibTrans" cxnId="{A4F3C186-120B-42DC-9563-4945CA48AB4E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6C9A93A-FE6D-4744-8A10-D39BF606EB85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  <a:lumOff val="25000"/>
                </a:schemeClr>
              </a:solidFill>
            </a:rPr>
            <a:t>CCB</a:t>
          </a:r>
          <a:endParaRPr lang="en-US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9941C1A2-40AB-472F-B93D-CCFD0A303A5C}" type="parTrans" cxnId="{4CA5C49D-579E-4B17-8DB0-90FF6E2AFE93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DF8A0658-00F0-4243-9617-F31D9B1833A7}" type="sibTrans" cxnId="{4CA5C49D-579E-4B17-8DB0-90FF6E2AFE93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E1875E80-536A-4500-9B50-4A166DC3C79F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  <a:lumOff val="25000"/>
                </a:schemeClr>
              </a:solidFill>
            </a:rPr>
            <a:t>DIU</a:t>
          </a:r>
          <a:endParaRPr lang="en-US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426DAA3C-4E54-4528-A94A-D0C45EE139ED}" type="parTrans" cxnId="{28109113-FA42-427D-81B6-7B7AC420B926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C0B120F-BB5D-419D-9954-D50141995678}" type="sibTrans" cxnId="{28109113-FA42-427D-81B6-7B7AC420B926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A68BEF96-66AE-45FE-9546-D47B5DEDFBC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HCTZ</a:t>
          </a:r>
          <a:endParaRPr lang="en-US" dirty="0">
            <a:solidFill>
              <a:schemeClr val="tx1"/>
            </a:solidFill>
          </a:endParaRPr>
        </a:p>
      </dgm:t>
    </dgm:pt>
    <dgm:pt modelId="{561DD47E-3BD0-4101-BE88-9B01CC7AAFE2}" type="parTrans" cxnId="{6F4C6A8E-BB8B-4909-AE19-F45C486D62D1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0E8B088-A9CF-4EA8-8E4E-F8F4DD1BA99B}" type="sibTrans" cxnId="{6F4C6A8E-BB8B-4909-AE19-F45C486D62D1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02064FC-6B34-4073-8E55-A52217A5CF9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Chlortha</a:t>
          </a:r>
          <a:endParaRPr lang="en-US" dirty="0">
            <a:solidFill>
              <a:schemeClr val="tx1"/>
            </a:solidFill>
          </a:endParaRPr>
        </a:p>
      </dgm:t>
    </dgm:pt>
    <dgm:pt modelId="{9D88E37F-8E9E-48D6-9B45-12E35DE4656D}" type="parTrans" cxnId="{06B606C7-370C-45F2-980C-3A861F9AA311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CC7415BC-8E9E-4A67-8360-743950E2F4C8}" type="sibTrans" cxnId="{06B606C7-370C-45F2-980C-3A861F9AA311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C88CE8FB-1504-4BDF-9BF4-515A4C3B673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Furosemi</a:t>
          </a:r>
          <a:endParaRPr lang="en-US" dirty="0">
            <a:solidFill>
              <a:schemeClr val="tx1"/>
            </a:solidFill>
          </a:endParaRPr>
        </a:p>
      </dgm:t>
    </dgm:pt>
    <dgm:pt modelId="{223F1130-9A04-41B9-89C5-C026F605037D}" type="parTrans" cxnId="{4BBD1AEB-BD29-49A7-AC8B-8F76FCD33D92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D9DB833A-4DA9-4D83-9A48-44CC79292338}" type="sibTrans" cxnId="{4BBD1AEB-BD29-49A7-AC8B-8F76FCD33D92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D9A485DB-34A9-4CE4-B42A-F15174EFB57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Spirono</a:t>
          </a:r>
          <a:endParaRPr lang="en-US" dirty="0">
            <a:solidFill>
              <a:schemeClr val="tx1"/>
            </a:solidFill>
          </a:endParaRPr>
        </a:p>
      </dgm:t>
    </dgm:pt>
    <dgm:pt modelId="{D278372D-3686-48DE-BFEA-94B31C951A14}" type="parTrans" cxnId="{C1D21879-C8D4-4CE3-A859-B26E68F05D90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F99D2842-5030-4A5A-8284-7C67B70FD4C1}" type="sibTrans" cxnId="{C1D21879-C8D4-4CE3-A859-B26E68F05D90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9C1ACE19-7358-48D4-AE58-BE8F708C01B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Enalapril</a:t>
          </a:r>
          <a:endParaRPr lang="en-US" dirty="0">
            <a:solidFill>
              <a:schemeClr val="tx1"/>
            </a:solidFill>
          </a:endParaRPr>
        </a:p>
      </dgm:t>
    </dgm:pt>
    <dgm:pt modelId="{DD0C9994-441B-4249-BCA8-DAE8C4A25B0E}" type="parTrans" cxnId="{0B965EC5-A183-4962-92EA-B1C849503A37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65C5974-94E0-4627-83AE-0728A6EEA3DD}" type="sibTrans" cxnId="{0B965EC5-A183-4962-92EA-B1C849503A37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C1B8EE3C-3E4D-4F59-A03D-A1B7D67A184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Lisinopril</a:t>
          </a:r>
          <a:endParaRPr lang="en-US" dirty="0">
            <a:solidFill>
              <a:schemeClr val="tx1"/>
            </a:solidFill>
          </a:endParaRPr>
        </a:p>
      </dgm:t>
    </dgm:pt>
    <dgm:pt modelId="{0DFD3894-8914-45E5-8642-88DEB3168E39}" type="parTrans" cxnId="{CF804B76-EE63-4439-921A-4CF8BE2A2118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03FFC29B-6269-4A20-8D0C-F73C2D0763E9}" type="sibTrans" cxnId="{CF804B76-EE63-4439-921A-4CF8BE2A2118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F4BD0802-8DAF-48BB-AC86-A23DC46600B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Losartan</a:t>
          </a:r>
          <a:endParaRPr lang="en-US" dirty="0">
            <a:solidFill>
              <a:schemeClr val="tx1"/>
            </a:solidFill>
          </a:endParaRPr>
        </a:p>
      </dgm:t>
    </dgm:pt>
    <dgm:pt modelId="{E19A677D-F45D-401D-8DBB-FC3C0C7260EB}" type="parTrans" cxnId="{36ED1716-2D20-4FAB-A307-87FC8B694870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A02098C-EEA7-4986-8F53-1A3D8EC81C97}" type="sibTrans" cxnId="{36ED1716-2D20-4FAB-A307-87FC8B694870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02BD7A0A-25AB-4476-8E60-53EAC5FA0A5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Valsartan</a:t>
          </a:r>
          <a:endParaRPr lang="en-US" dirty="0">
            <a:solidFill>
              <a:schemeClr val="tx1"/>
            </a:solidFill>
          </a:endParaRPr>
        </a:p>
      </dgm:t>
    </dgm:pt>
    <dgm:pt modelId="{CF51A066-3078-4BB8-B509-B5890CA2908C}" type="parTrans" cxnId="{976F7CA9-4D4D-4EB9-9D36-1BCA20908226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A59F25E2-A789-44FD-8823-32C918D7FB64}" type="sibTrans" cxnId="{976F7CA9-4D4D-4EB9-9D36-1BCA20908226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D1CACF2E-722C-48B2-AE98-B62C6FDD003C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E66F8A8-FEE3-440A-9C21-B063241A9DF4}" type="parTrans" cxnId="{9C8B560C-13E4-4DBD-8D90-0BAAB89667E5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74AFCE2F-17E7-48C3-B4FC-8AA37C80E99A}" type="sibTrans" cxnId="{9C8B560C-13E4-4DBD-8D90-0BAAB89667E5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674BCD91-B4AB-465E-AA48-D85D60CDAFA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Captopril</a:t>
          </a:r>
          <a:endParaRPr lang="en-US" dirty="0">
            <a:solidFill>
              <a:schemeClr val="tx1"/>
            </a:solidFill>
          </a:endParaRPr>
        </a:p>
      </dgm:t>
    </dgm:pt>
    <dgm:pt modelId="{78F91C59-0C57-4786-8323-B24D5E5FE8DA}" type="parTrans" cxnId="{5090AB24-C4AA-42C1-B875-C30BE806896E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CF046D38-FB8E-4DFB-BF74-0BCD1D2503A9}" type="sibTrans" cxnId="{5090AB24-C4AA-42C1-B875-C30BE806896E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CF3ED5ED-5BB2-40FB-9023-328DF43EEEC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Triamter</a:t>
          </a:r>
          <a:endParaRPr lang="en-US" dirty="0">
            <a:solidFill>
              <a:schemeClr val="tx1"/>
            </a:solidFill>
          </a:endParaRPr>
        </a:p>
      </dgm:t>
    </dgm:pt>
    <dgm:pt modelId="{FABCB656-C7B5-472E-B6C2-895C91FCDC9E}" type="parTrans" cxnId="{C53C34DC-BCC7-42F1-9F88-1EE05E9FACC3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96AFEF8-549F-4BB8-82A7-6544D328C479}" type="sibTrans" cxnId="{C53C34DC-BCC7-42F1-9F88-1EE05E9FACC3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DD2AD31-9406-4D3A-B437-37E1FD63D6E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Metoprol</a:t>
          </a:r>
          <a:endParaRPr lang="en-US" dirty="0">
            <a:solidFill>
              <a:schemeClr val="tx1"/>
            </a:solidFill>
          </a:endParaRPr>
        </a:p>
      </dgm:t>
    </dgm:pt>
    <dgm:pt modelId="{C2E0B0D6-5E65-4241-BB5E-799F592C2D39}" type="parTrans" cxnId="{608AC38C-789F-475E-BDF6-68EC8F0DF58A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C42769B-E7B5-4FE2-A196-FEE7318AF45D}" type="sibTrans" cxnId="{608AC38C-789F-475E-BDF6-68EC8F0DF58A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BF1235E-1880-4A5A-94BA-3EA223A6D86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Carvedio</a:t>
          </a:r>
          <a:endParaRPr lang="en-US" dirty="0">
            <a:solidFill>
              <a:schemeClr val="tx1"/>
            </a:solidFill>
          </a:endParaRPr>
        </a:p>
      </dgm:t>
    </dgm:pt>
    <dgm:pt modelId="{DFF5699C-79CE-4966-B8FD-3969E6A64869}" type="parTrans" cxnId="{7030B04E-63D7-4CC1-8482-B5D0413F1F86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2F40E476-F6B2-40A1-AD15-8C3016B0234E}" type="sibTrans" cxnId="{7030B04E-63D7-4CC1-8482-B5D0413F1F86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3EDDAA6-9C10-4463-A90A-674795517DE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Atenelol</a:t>
          </a:r>
          <a:endParaRPr lang="en-US" dirty="0">
            <a:solidFill>
              <a:schemeClr val="tx1"/>
            </a:solidFill>
          </a:endParaRPr>
        </a:p>
      </dgm:t>
    </dgm:pt>
    <dgm:pt modelId="{FE717B99-B3C3-41F0-9B76-6B69C7F0E4CF}" type="parTrans" cxnId="{97A019CE-8929-4A3A-BE61-E89F5E6A3647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2AD82503-7273-4594-AC3A-C7F3AA6BCD15}" type="sibTrans" cxnId="{97A019CE-8929-4A3A-BE61-E89F5E6A3647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7131DC71-3B23-4A49-ADB4-9B7DDE89D373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Proprano</a:t>
          </a:r>
          <a:endParaRPr lang="en-US" dirty="0">
            <a:solidFill>
              <a:schemeClr val="tx1"/>
            </a:solidFill>
          </a:endParaRPr>
        </a:p>
      </dgm:t>
    </dgm:pt>
    <dgm:pt modelId="{4AC7EFD5-AA45-451E-8D59-406A2719AE23}" type="parTrans" cxnId="{99F05B50-EB05-4374-B3E4-5B5AF7BA5B00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E28FED0-554C-4909-90D9-3D8E57F7725D}" type="sibTrans" cxnId="{99F05B50-EB05-4374-B3E4-5B5AF7BA5B00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62C57A6-4789-4A55-BFEF-92C31619167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Labetolol</a:t>
          </a:r>
          <a:endParaRPr lang="en-US" dirty="0">
            <a:solidFill>
              <a:schemeClr val="tx1"/>
            </a:solidFill>
          </a:endParaRPr>
        </a:p>
      </dgm:t>
    </dgm:pt>
    <dgm:pt modelId="{1DEA8F9F-A2B7-4FEA-BDCE-55CCA9036FEA}" type="parTrans" cxnId="{3C227B53-AD92-44A3-8EC7-B762DEADC5F8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EB2BAFF-9F98-4EE7-AF10-6D144B20D07F}" type="sibTrans" cxnId="{3C227B53-AD92-44A3-8EC7-B762DEADC5F8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12E7FAF4-180C-4282-9965-E828516DB3C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Amlodep</a:t>
          </a:r>
          <a:endParaRPr lang="en-US" dirty="0">
            <a:solidFill>
              <a:schemeClr val="tx1"/>
            </a:solidFill>
          </a:endParaRPr>
        </a:p>
      </dgm:t>
    </dgm:pt>
    <dgm:pt modelId="{018A21A6-E097-416B-A26E-E2CDAF4B1F24}" type="parTrans" cxnId="{AEC33CAA-5676-4757-A59A-4A0B34AD448C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AC4D6316-829E-4F5F-8D9D-4FC842EDB29F}" type="sibTrans" cxnId="{AEC33CAA-5676-4757-A59A-4A0B34AD448C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7139D942-FA95-495E-BF26-84DD880183C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Verapam</a:t>
          </a:r>
          <a:endParaRPr lang="en-US" dirty="0">
            <a:solidFill>
              <a:schemeClr val="tx1"/>
            </a:solidFill>
          </a:endParaRPr>
        </a:p>
      </dgm:t>
    </dgm:pt>
    <dgm:pt modelId="{DBBC1E54-D3F1-4916-A3C6-2C42D1ED77AE}" type="parTrans" cxnId="{DF3308DE-23C5-470A-928C-9C3EF53252EE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CC5B42B8-3084-4086-A6E9-2F250B389B3C}" type="sibTrans" cxnId="{DF3308DE-23C5-470A-928C-9C3EF53252EE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FBE1867-3519-405D-B053-DF1D3D760E6D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989EB81-C80C-4739-9C95-125A7CF40880}" type="parTrans" cxnId="{D1EBB0BA-8363-4EEF-9EAD-8B63CB573383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63CD4333-085E-4367-9221-CDA1EDF41E87}" type="sibTrans" cxnId="{D1EBB0BA-8363-4EEF-9EAD-8B63CB573383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A09A83ED-0456-4C99-BAA7-2C913CECF5D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Diltiazem</a:t>
          </a:r>
          <a:endParaRPr lang="en-US" dirty="0">
            <a:solidFill>
              <a:schemeClr val="tx1"/>
            </a:solidFill>
          </a:endParaRPr>
        </a:p>
      </dgm:t>
    </dgm:pt>
    <dgm:pt modelId="{F0083058-BD98-4780-AFD4-7363118931BE}" type="parTrans" cxnId="{DFC262B2-000E-459C-A97A-BA91BFE677C3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12F5701-9969-4513-942E-368B28C01F67}" type="sibTrans" cxnId="{DFC262B2-000E-459C-A97A-BA91BFE677C3}">
      <dgm:prSet/>
      <dgm:spPr/>
      <dgm:t>
        <a:bodyPr/>
        <a:lstStyle/>
        <a:p>
          <a:endParaRPr lang="en-US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942579A8-AF34-4EDE-AF69-F6784BA2CFF3}" type="pres">
      <dgm:prSet presAssocID="{75FE5697-4D5F-48DA-837C-536AF20EE72E}" presName="Name0" presStyleCnt="0">
        <dgm:presLayoutVars>
          <dgm:dir/>
          <dgm:animLvl val="lvl"/>
          <dgm:resizeHandles val="exact"/>
        </dgm:presLayoutVars>
      </dgm:prSet>
      <dgm:spPr/>
    </dgm:pt>
    <dgm:pt modelId="{CC1EDCC4-5CDE-4131-B03F-4C7C2508632F}" type="pres">
      <dgm:prSet presAssocID="{D784FDBF-4C68-4818-9829-A7C4AA157C0F}" presName="composite" presStyleCnt="0"/>
      <dgm:spPr/>
    </dgm:pt>
    <dgm:pt modelId="{491FC7D6-B5E7-44B9-886B-63BC9518A2F9}" type="pres">
      <dgm:prSet presAssocID="{D784FDBF-4C68-4818-9829-A7C4AA157C0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41419-F7F8-4D9D-8FD9-0D1BF9F96A10}" type="pres">
      <dgm:prSet presAssocID="{D784FDBF-4C68-4818-9829-A7C4AA157C0F}" presName="desTx" presStyleLbl="alignAccFollowNode1" presStyleIdx="0" presStyleCnt="5" custLinFactX="200000" custLinFactNeighborX="253302" custLinFactNeighborY="1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EE5CF-8BA9-4377-8B66-D46572E46072}" type="pres">
      <dgm:prSet presAssocID="{E196DD9A-F911-4726-A78E-2C27343935B1}" presName="space" presStyleCnt="0"/>
      <dgm:spPr/>
    </dgm:pt>
    <dgm:pt modelId="{C570CDA6-FA14-4019-AC3A-A45514A711C9}" type="pres">
      <dgm:prSet presAssocID="{F9F451F5-273B-4730-A947-1390FC57C20F}" presName="composite" presStyleCnt="0"/>
      <dgm:spPr/>
    </dgm:pt>
    <dgm:pt modelId="{8E2E68B8-04DA-44B9-8581-76E7C07DB02A}" type="pres">
      <dgm:prSet presAssocID="{F9F451F5-273B-4730-A947-1390FC57C20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6093B-C11C-4894-98CD-D4AB17F6F64A}" type="pres">
      <dgm:prSet presAssocID="{F9F451F5-273B-4730-A947-1390FC57C20F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9848E-C88F-45A0-BDF3-3203F8FBFCE5}" type="pres">
      <dgm:prSet presAssocID="{8DAFF9B9-D815-42E7-A625-3530499CD7C9}" presName="space" presStyleCnt="0"/>
      <dgm:spPr/>
    </dgm:pt>
    <dgm:pt modelId="{5B257226-4A07-4636-9BD3-0F85C04FBB5B}" type="pres">
      <dgm:prSet presAssocID="{77E80654-E7EB-4A6A-B03F-D40FAABC93E2}" presName="composite" presStyleCnt="0"/>
      <dgm:spPr/>
    </dgm:pt>
    <dgm:pt modelId="{1D375069-052D-4368-98BC-42515CD4295D}" type="pres">
      <dgm:prSet presAssocID="{77E80654-E7EB-4A6A-B03F-D40FAABC93E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CFBFD-13F6-4966-90E0-117C6DCAD21D}" type="pres">
      <dgm:prSet presAssocID="{77E80654-E7EB-4A6A-B03F-D40FAABC93E2}" presName="desTx" presStyleLbl="alignAccFollowNode1" presStyleIdx="2" presStyleCnt="5" custScaleY="98833" custLinFactX="-100000" custLinFactNeighborX="-142906" custLinFactNeighborY="-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2EF86-CCEC-4E2F-8423-0CEE2376E693}" type="pres">
      <dgm:prSet presAssocID="{E4E9529D-DF0D-444A-8E45-C1BCF2B0CB44}" presName="space" presStyleCnt="0"/>
      <dgm:spPr/>
    </dgm:pt>
    <dgm:pt modelId="{26D4FEB3-D392-459E-9D52-1A28FFB955A4}" type="pres">
      <dgm:prSet presAssocID="{56C9A93A-FE6D-4744-8A10-D39BF606EB85}" presName="composite" presStyleCnt="0"/>
      <dgm:spPr/>
    </dgm:pt>
    <dgm:pt modelId="{61539CC5-5AF1-498D-A2C2-622248CFE726}" type="pres">
      <dgm:prSet presAssocID="{56C9A93A-FE6D-4744-8A10-D39BF606EB8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16589-13B0-47E8-AA8E-CEAF294924DE}" type="pres">
      <dgm:prSet presAssocID="{56C9A93A-FE6D-4744-8A10-D39BF606EB85}" presName="desTx" presStyleLbl="alignAccFollowNode1" presStyleIdx="3" presStyleCnt="5" custLinFactX="-14745" custLinFactNeighborX="-100000" custLinFactNeighborY="1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36416-2CCD-47A7-8A19-2B9E64DA50F5}" type="pres">
      <dgm:prSet presAssocID="{DF8A0658-00F0-4243-9617-F31D9B1833A7}" presName="space" presStyleCnt="0"/>
      <dgm:spPr/>
    </dgm:pt>
    <dgm:pt modelId="{0ADADFF0-544F-4F5D-AE8A-A18B5CA27854}" type="pres">
      <dgm:prSet presAssocID="{E1875E80-536A-4500-9B50-4A166DC3C79F}" presName="composite" presStyleCnt="0"/>
      <dgm:spPr/>
    </dgm:pt>
    <dgm:pt modelId="{139F5A5A-3DEE-461F-B035-AC89D60FF824}" type="pres">
      <dgm:prSet presAssocID="{E1875E80-536A-4500-9B50-4A166DC3C79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F4F9B-47F5-4EA3-83AC-5D5CF54F5C91}" type="pres">
      <dgm:prSet presAssocID="{E1875E80-536A-4500-9B50-4A166DC3C79F}" presName="desTx" presStyleLbl="alignAccFollowNode1" presStyleIdx="4" presStyleCnt="5" custLinFactX="-13415" custLinFactNeighborX="-100000" custLinFactNeighborY="1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019CE-8929-4A3A-BE61-E89F5E6A3647}" srcId="{56C9A93A-FE6D-4744-8A10-D39BF606EB85}" destId="{53EDDAA6-9C10-4463-A90A-674795517DE9}" srcOrd="2" destOrd="0" parTransId="{FE717B99-B3C3-41F0-9B76-6B69C7F0E4CF}" sibTransId="{2AD82503-7273-4594-AC3A-C7F3AA6BCD15}"/>
    <dgm:cxn modelId="{E508EE3E-267A-4E31-AFC1-E31A501FEC69}" type="presOf" srcId="{5FBE1867-3519-405D-B053-DF1D3D760E6D}" destId="{34FF4F9B-47F5-4EA3-83AC-5D5CF54F5C91}" srcOrd="0" destOrd="3" presId="urn:microsoft.com/office/officeart/2005/8/layout/hList1"/>
    <dgm:cxn modelId="{5CE5E279-E8D3-4F82-9FBA-7E9503FB2FB6}" type="presOf" srcId="{C1B8EE3C-3E4D-4F59-A03D-A1B7D67A184B}" destId="{7956093B-C11C-4894-98CD-D4AB17F6F64A}" srcOrd="0" destOrd="1" presId="urn:microsoft.com/office/officeart/2005/8/layout/hList1"/>
    <dgm:cxn modelId="{7B5B9F3B-6C05-43C6-9595-C49107E42729}" type="presOf" srcId="{674BCD91-B4AB-465E-AA48-D85D60CDAFA3}" destId="{7956093B-C11C-4894-98CD-D4AB17F6F64A}" srcOrd="0" destOrd="2" presId="urn:microsoft.com/office/officeart/2005/8/layout/hList1"/>
    <dgm:cxn modelId="{F1600DE8-E486-4A62-AF94-33DE98915963}" type="presOf" srcId="{E1875E80-536A-4500-9B50-4A166DC3C79F}" destId="{139F5A5A-3DEE-461F-B035-AC89D60FF824}" srcOrd="0" destOrd="0" presId="urn:microsoft.com/office/officeart/2005/8/layout/hList1"/>
    <dgm:cxn modelId="{0995A32D-0876-4046-A965-62FB184CA91E}" type="presOf" srcId="{F4BD0802-8DAF-48BB-AC86-A23DC46600B3}" destId="{FC6CFBFD-13F6-4966-90E0-117C6DCAD21D}" srcOrd="0" destOrd="0" presId="urn:microsoft.com/office/officeart/2005/8/layout/hList1"/>
    <dgm:cxn modelId="{09444E0E-9D30-4C0B-A05B-D49EC130276E}" srcId="{75FE5697-4D5F-48DA-837C-536AF20EE72E}" destId="{D784FDBF-4C68-4818-9829-A7C4AA157C0F}" srcOrd="0" destOrd="0" parTransId="{434E8D56-ADC5-48E8-8FA2-A3495BAC9243}" sibTransId="{E196DD9A-F911-4726-A78E-2C27343935B1}"/>
    <dgm:cxn modelId="{C6733EDA-E60F-4501-B6DD-6D0BBC3BB109}" type="presOf" srcId="{02BD7A0A-25AB-4476-8E60-53EAC5FA0A51}" destId="{FC6CFBFD-13F6-4966-90E0-117C6DCAD21D}" srcOrd="0" destOrd="1" presId="urn:microsoft.com/office/officeart/2005/8/layout/hList1"/>
    <dgm:cxn modelId="{28109113-FA42-427D-81B6-7B7AC420B926}" srcId="{75FE5697-4D5F-48DA-837C-536AF20EE72E}" destId="{E1875E80-536A-4500-9B50-4A166DC3C79F}" srcOrd="4" destOrd="0" parTransId="{426DAA3C-4E54-4528-A94A-D0C45EE139ED}" sibTransId="{3C0B120F-BB5D-419D-9954-D50141995678}"/>
    <dgm:cxn modelId="{AFDA823B-1376-47CA-BCCC-67D5419BB1C5}" type="presOf" srcId="{C88CE8FB-1504-4BDF-9BF4-515A4C3B673D}" destId="{5B941419-F7F8-4D9D-8FD9-0D1BF9F96A10}" srcOrd="0" destOrd="2" presId="urn:microsoft.com/office/officeart/2005/8/layout/hList1"/>
    <dgm:cxn modelId="{DECE1158-8B7B-4F21-9F11-E7EFB7A43589}" srcId="{75FE5697-4D5F-48DA-837C-536AF20EE72E}" destId="{F9F451F5-273B-4730-A947-1390FC57C20F}" srcOrd="1" destOrd="0" parTransId="{B36EFEA1-E49B-4D15-9CDA-D64541AFF0A5}" sibTransId="{8DAFF9B9-D815-42E7-A625-3530499CD7C9}"/>
    <dgm:cxn modelId="{36ED1716-2D20-4FAB-A307-87FC8B694870}" srcId="{77E80654-E7EB-4A6A-B03F-D40FAABC93E2}" destId="{F4BD0802-8DAF-48BB-AC86-A23DC46600B3}" srcOrd="0" destOrd="0" parTransId="{E19A677D-F45D-401D-8DBB-FC3C0C7260EB}" sibTransId="{3A02098C-EEA7-4986-8F53-1A3D8EC81C97}"/>
    <dgm:cxn modelId="{608AC38C-789F-475E-BDF6-68EC8F0DF58A}" srcId="{56C9A93A-FE6D-4744-8A10-D39BF606EB85}" destId="{1DD2AD31-9406-4D3A-B437-37E1FD63D6E9}" srcOrd="0" destOrd="0" parTransId="{C2E0B0D6-5E65-4241-BB5E-799F592C2D39}" sibTransId="{3C42769B-E7B5-4FE2-A196-FEE7318AF45D}"/>
    <dgm:cxn modelId="{DF3308DE-23C5-470A-928C-9C3EF53252EE}" srcId="{E1875E80-536A-4500-9B50-4A166DC3C79F}" destId="{7139D942-FA95-495E-BF26-84DD880183C9}" srcOrd="1" destOrd="0" parTransId="{DBBC1E54-D3F1-4916-A3C6-2C42D1ED77AE}" sibTransId="{CC5B42B8-3084-4086-A6E9-2F250B389B3C}"/>
    <dgm:cxn modelId="{48577B98-27D6-475E-B647-E82562ADF691}" type="presOf" srcId="{D1CACF2E-722C-48B2-AE98-B62C6FDD003C}" destId="{FC6CFBFD-13F6-4966-90E0-117C6DCAD21D}" srcOrd="0" destOrd="2" presId="urn:microsoft.com/office/officeart/2005/8/layout/hList1"/>
    <dgm:cxn modelId="{059FDD75-DE56-44BD-8B6C-1E0BB80AC1E5}" type="presOf" srcId="{D784FDBF-4C68-4818-9829-A7C4AA157C0F}" destId="{491FC7D6-B5E7-44B9-886B-63BC9518A2F9}" srcOrd="0" destOrd="0" presId="urn:microsoft.com/office/officeart/2005/8/layout/hList1"/>
    <dgm:cxn modelId="{3C227B53-AD92-44A3-8EC7-B762DEADC5F8}" srcId="{56C9A93A-FE6D-4744-8A10-D39BF606EB85}" destId="{162C57A6-4789-4A55-BFEF-92C31619167C}" srcOrd="3" destOrd="0" parTransId="{1DEA8F9F-A2B7-4FEA-BDCE-55CCA9036FEA}" sibTransId="{1EB2BAFF-9F98-4EE7-AF10-6D144B20D07F}"/>
    <dgm:cxn modelId="{A2C0D613-2830-49C3-BF68-D3A615F747D6}" type="presOf" srcId="{77E80654-E7EB-4A6A-B03F-D40FAABC93E2}" destId="{1D375069-052D-4368-98BC-42515CD4295D}" srcOrd="0" destOrd="0" presId="urn:microsoft.com/office/officeart/2005/8/layout/hList1"/>
    <dgm:cxn modelId="{9C8B560C-13E4-4DBD-8D90-0BAAB89667E5}" srcId="{77E80654-E7EB-4A6A-B03F-D40FAABC93E2}" destId="{D1CACF2E-722C-48B2-AE98-B62C6FDD003C}" srcOrd="2" destOrd="0" parTransId="{9E66F8A8-FEE3-440A-9C21-B063241A9DF4}" sibTransId="{74AFCE2F-17E7-48C3-B4FC-8AA37C80E99A}"/>
    <dgm:cxn modelId="{864A5350-FDFC-41B9-BD40-BA951A8DF014}" type="presOf" srcId="{A68BEF96-66AE-45FE-9546-D47B5DEDFBC2}" destId="{5B941419-F7F8-4D9D-8FD9-0D1BF9F96A10}" srcOrd="0" destOrd="0" presId="urn:microsoft.com/office/officeart/2005/8/layout/hList1"/>
    <dgm:cxn modelId="{31B2C7E0-A3BB-4C6A-8757-8787FBC4C182}" type="presOf" srcId="{162C57A6-4789-4A55-BFEF-92C31619167C}" destId="{94C16589-13B0-47E8-AA8E-CEAF294924DE}" srcOrd="0" destOrd="3" presId="urn:microsoft.com/office/officeart/2005/8/layout/hList1"/>
    <dgm:cxn modelId="{2E832869-502B-473A-BE9F-DC6EF3545747}" type="presOf" srcId="{D9A485DB-34A9-4CE4-B42A-F15174EFB577}" destId="{5B941419-F7F8-4D9D-8FD9-0D1BF9F96A10}" srcOrd="0" destOrd="3" presId="urn:microsoft.com/office/officeart/2005/8/layout/hList1"/>
    <dgm:cxn modelId="{976F7CA9-4D4D-4EB9-9D36-1BCA20908226}" srcId="{77E80654-E7EB-4A6A-B03F-D40FAABC93E2}" destId="{02BD7A0A-25AB-4476-8E60-53EAC5FA0A51}" srcOrd="1" destOrd="0" parTransId="{CF51A066-3078-4BB8-B509-B5890CA2908C}" sibTransId="{A59F25E2-A789-44FD-8823-32C918D7FB64}"/>
    <dgm:cxn modelId="{5090AB24-C4AA-42C1-B875-C30BE806896E}" srcId="{F9F451F5-273B-4730-A947-1390FC57C20F}" destId="{674BCD91-B4AB-465E-AA48-D85D60CDAFA3}" srcOrd="2" destOrd="0" parTransId="{78F91C59-0C57-4786-8323-B24D5E5FE8DA}" sibTransId="{CF046D38-FB8E-4DFB-BF74-0BCD1D2503A9}"/>
    <dgm:cxn modelId="{A4F3C186-120B-42DC-9563-4945CA48AB4E}" srcId="{75FE5697-4D5F-48DA-837C-536AF20EE72E}" destId="{77E80654-E7EB-4A6A-B03F-D40FAABC93E2}" srcOrd="2" destOrd="0" parTransId="{3262A311-8320-4686-AC04-10C77CD0A043}" sibTransId="{E4E9529D-DF0D-444A-8E45-C1BCF2B0CB44}"/>
    <dgm:cxn modelId="{99F05B50-EB05-4374-B3E4-5B5AF7BA5B00}" srcId="{56C9A93A-FE6D-4744-8A10-D39BF606EB85}" destId="{7131DC71-3B23-4A49-ADB4-9B7DDE89D373}" srcOrd="4" destOrd="0" parTransId="{4AC7EFD5-AA45-451E-8D59-406A2719AE23}" sibTransId="{5E28FED0-554C-4909-90D9-3D8E57F7725D}"/>
    <dgm:cxn modelId="{D1EBB0BA-8363-4EEF-9EAD-8B63CB573383}" srcId="{E1875E80-536A-4500-9B50-4A166DC3C79F}" destId="{5FBE1867-3519-405D-B053-DF1D3D760E6D}" srcOrd="3" destOrd="0" parTransId="{5989EB81-C80C-4739-9C95-125A7CF40880}" sibTransId="{63CD4333-085E-4367-9221-CDA1EDF41E87}"/>
    <dgm:cxn modelId="{78305F7D-C971-40B8-AAD9-A181EA477463}" type="presOf" srcId="{7131DC71-3B23-4A49-ADB4-9B7DDE89D373}" destId="{94C16589-13B0-47E8-AA8E-CEAF294924DE}" srcOrd="0" destOrd="4" presId="urn:microsoft.com/office/officeart/2005/8/layout/hList1"/>
    <dgm:cxn modelId="{CF005401-0BD2-49A1-8CE0-C4B796E9D41B}" type="presOf" srcId="{A09A83ED-0456-4C99-BAA7-2C913CECF5D8}" destId="{34FF4F9B-47F5-4EA3-83AC-5D5CF54F5C91}" srcOrd="0" destOrd="2" presId="urn:microsoft.com/office/officeart/2005/8/layout/hList1"/>
    <dgm:cxn modelId="{C53C34DC-BCC7-42F1-9F88-1EE05E9FACC3}" srcId="{D784FDBF-4C68-4818-9829-A7C4AA157C0F}" destId="{CF3ED5ED-5BB2-40FB-9023-328DF43EEECC}" srcOrd="4" destOrd="0" parTransId="{FABCB656-C7B5-472E-B6C2-895C91FCDC9E}" sibTransId="{596AFEF8-549F-4BB8-82A7-6544D328C479}"/>
    <dgm:cxn modelId="{06B606C7-370C-45F2-980C-3A861F9AA311}" srcId="{D784FDBF-4C68-4818-9829-A7C4AA157C0F}" destId="{B02064FC-6B34-4073-8E55-A52217A5CF9F}" srcOrd="1" destOrd="0" parTransId="{9D88E37F-8E9E-48D6-9B45-12E35DE4656D}" sibTransId="{CC7415BC-8E9E-4A67-8360-743950E2F4C8}"/>
    <dgm:cxn modelId="{24240C7C-A12A-4D9C-BB35-6835F9383D6E}" type="presOf" srcId="{F9F451F5-273B-4730-A947-1390FC57C20F}" destId="{8E2E68B8-04DA-44B9-8581-76E7C07DB02A}" srcOrd="0" destOrd="0" presId="urn:microsoft.com/office/officeart/2005/8/layout/hList1"/>
    <dgm:cxn modelId="{4BBD1AEB-BD29-49A7-AC8B-8F76FCD33D92}" srcId="{D784FDBF-4C68-4818-9829-A7C4AA157C0F}" destId="{C88CE8FB-1504-4BDF-9BF4-515A4C3B673D}" srcOrd="2" destOrd="0" parTransId="{223F1130-9A04-41B9-89C5-C026F605037D}" sibTransId="{D9DB833A-4DA9-4D83-9A48-44CC79292338}"/>
    <dgm:cxn modelId="{0B965EC5-A183-4962-92EA-B1C849503A37}" srcId="{F9F451F5-273B-4730-A947-1390FC57C20F}" destId="{9C1ACE19-7358-48D4-AE58-BE8F708C01B4}" srcOrd="0" destOrd="0" parTransId="{DD0C9994-441B-4249-BCA8-DAE8C4A25B0E}" sibTransId="{B65C5974-94E0-4627-83AE-0728A6EEA3DD}"/>
    <dgm:cxn modelId="{4CA5C49D-579E-4B17-8DB0-90FF6E2AFE93}" srcId="{75FE5697-4D5F-48DA-837C-536AF20EE72E}" destId="{56C9A93A-FE6D-4744-8A10-D39BF606EB85}" srcOrd="3" destOrd="0" parTransId="{9941C1A2-40AB-472F-B93D-CCFD0A303A5C}" sibTransId="{DF8A0658-00F0-4243-9617-F31D9B1833A7}"/>
    <dgm:cxn modelId="{3BC63F0F-82A1-45CE-AE04-8C1D931AB849}" type="presOf" srcId="{53EDDAA6-9C10-4463-A90A-674795517DE9}" destId="{94C16589-13B0-47E8-AA8E-CEAF294924DE}" srcOrd="0" destOrd="2" presId="urn:microsoft.com/office/officeart/2005/8/layout/hList1"/>
    <dgm:cxn modelId="{73607A04-E845-4742-8852-FF91299EBEE5}" type="presOf" srcId="{B02064FC-6B34-4073-8E55-A52217A5CF9F}" destId="{5B941419-F7F8-4D9D-8FD9-0D1BF9F96A10}" srcOrd="0" destOrd="1" presId="urn:microsoft.com/office/officeart/2005/8/layout/hList1"/>
    <dgm:cxn modelId="{C1D21879-C8D4-4CE3-A859-B26E68F05D90}" srcId="{D784FDBF-4C68-4818-9829-A7C4AA157C0F}" destId="{D9A485DB-34A9-4CE4-B42A-F15174EFB577}" srcOrd="3" destOrd="0" parTransId="{D278372D-3686-48DE-BFEA-94B31C951A14}" sibTransId="{F99D2842-5030-4A5A-8284-7C67B70FD4C1}"/>
    <dgm:cxn modelId="{49BA5F95-9992-4F22-AF01-AD9B353275BB}" type="presOf" srcId="{56C9A93A-FE6D-4744-8A10-D39BF606EB85}" destId="{61539CC5-5AF1-498D-A2C2-622248CFE726}" srcOrd="0" destOrd="0" presId="urn:microsoft.com/office/officeart/2005/8/layout/hList1"/>
    <dgm:cxn modelId="{593B0A28-DA7B-43FE-9BC2-BED751FFE9A0}" type="presOf" srcId="{9C1ACE19-7358-48D4-AE58-BE8F708C01B4}" destId="{7956093B-C11C-4894-98CD-D4AB17F6F64A}" srcOrd="0" destOrd="0" presId="urn:microsoft.com/office/officeart/2005/8/layout/hList1"/>
    <dgm:cxn modelId="{30C476B0-8959-411A-A3AE-63E3A4A03C3C}" type="presOf" srcId="{75FE5697-4D5F-48DA-837C-536AF20EE72E}" destId="{942579A8-AF34-4EDE-AF69-F6784BA2CFF3}" srcOrd="0" destOrd="0" presId="urn:microsoft.com/office/officeart/2005/8/layout/hList1"/>
    <dgm:cxn modelId="{CF804B76-EE63-4439-921A-4CF8BE2A2118}" srcId="{F9F451F5-273B-4730-A947-1390FC57C20F}" destId="{C1B8EE3C-3E4D-4F59-A03D-A1B7D67A184B}" srcOrd="1" destOrd="0" parTransId="{0DFD3894-8914-45E5-8642-88DEB3168E39}" sibTransId="{03FFC29B-6269-4A20-8D0C-F73C2D0763E9}"/>
    <dgm:cxn modelId="{DFC262B2-000E-459C-A97A-BA91BFE677C3}" srcId="{E1875E80-536A-4500-9B50-4A166DC3C79F}" destId="{A09A83ED-0456-4C99-BAA7-2C913CECF5D8}" srcOrd="2" destOrd="0" parTransId="{F0083058-BD98-4780-AFD4-7363118931BE}" sibTransId="{B12F5701-9969-4513-942E-368B28C01F67}"/>
    <dgm:cxn modelId="{7030B04E-63D7-4CC1-8482-B5D0413F1F86}" srcId="{56C9A93A-FE6D-4744-8A10-D39BF606EB85}" destId="{1BF1235E-1880-4A5A-94BA-3EA223A6D868}" srcOrd="1" destOrd="0" parTransId="{DFF5699C-79CE-4966-B8FD-3969E6A64869}" sibTransId="{2F40E476-F6B2-40A1-AD15-8C3016B0234E}"/>
    <dgm:cxn modelId="{AEC33CAA-5676-4757-A59A-4A0B34AD448C}" srcId="{E1875E80-536A-4500-9B50-4A166DC3C79F}" destId="{12E7FAF4-180C-4282-9965-E828516DB3C0}" srcOrd="0" destOrd="0" parTransId="{018A21A6-E097-416B-A26E-E2CDAF4B1F24}" sibTransId="{AC4D6316-829E-4F5F-8D9D-4FC842EDB29F}"/>
    <dgm:cxn modelId="{898ED375-C91D-4C9D-A258-CBC4F696C610}" type="presOf" srcId="{1DD2AD31-9406-4D3A-B437-37E1FD63D6E9}" destId="{94C16589-13B0-47E8-AA8E-CEAF294924DE}" srcOrd="0" destOrd="0" presId="urn:microsoft.com/office/officeart/2005/8/layout/hList1"/>
    <dgm:cxn modelId="{6F4C6A8E-BB8B-4909-AE19-F45C486D62D1}" srcId="{D784FDBF-4C68-4818-9829-A7C4AA157C0F}" destId="{A68BEF96-66AE-45FE-9546-D47B5DEDFBC2}" srcOrd="0" destOrd="0" parTransId="{561DD47E-3BD0-4101-BE88-9B01CC7AAFE2}" sibTransId="{B0E8B088-A9CF-4EA8-8E4E-F8F4DD1BA99B}"/>
    <dgm:cxn modelId="{DE67454E-9DAC-4831-A60D-C4D134F4DD4C}" type="presOf" srcId="{12E7FAF4-180C-4282-9965-E828516DB3C0}" destId="{34FF4F9B-47F5-4EA3-83AC-5D5CF54F5C91}" srcOrd="0" destOrd="0" presId="urn:microsoft.com/office/officeart/2005/8/layout/hList1"/>
    <dgm:cxn modelId="{6A50671D-A8D4-43E1-B24D-71C9172539EB}" type="presOf" srcId="{1BF1235E-1880-4A5A-94BA-3EA223A6D868}" destId="{94C16589-13B0-47E8-AA8E-CEAF294924DE}" srcOrd="0" destOrd="1" presId="urn:microsoft.com/office/officeart/2005/8/layout/hList1"/>
    <dgm:cxn modelId="{6527B46A-AEB4-4CFA-8773-EA8C4AD73A95}" type="presOf" srcId="{7139D942-FA95-495E-BF26-84DD880183C9}" destId="{34FF4F9B-47F5-4EA3-83AC-5D5CF54F5C91}" srcOrd="0" destOrd="1" presId="urn:microsoft.com/office/officeart/2005/8/layout/hList1"/>
    <dgm:cxn modelId="{5FAAD0E7-FD35-4F6D-AF63-D603D076CFB0}" type="presOf" srcId="{CF3ED5ED-5BB2-40FB-9023-328DF43EEECC}" destId="{5B941419-F7F8-4D9D-8FD9-0D1BF9F96A10}" srcOrd="0" destOrd="4" presId="urn:microsoft.com/office/officeart/2005/8/layout/hList1"/>
    <dgm:cxn modelId="{7FC9A19C-6EAB-4E8A-A6B8-126B2EF30160}" type="presParOf" srcId="{942579A8-AF34-4EDE-AF69-F6784BA2CFF3}" destId="{CC1EDCC4-5CDE-4131-B03F-4C7C2508632F}" srcOrd="0" destOrd="0" presId="urn:microsoft.com/office/officeart/2005/8/layout/hList1"/>
    <dgm:cxn modelId="{FB0B98C4-F8E7-4812-BAEA-9C08A1D5D3CF}" type="presParOf" srcId="{CC1EDCC4-5CDE-4131-B03F-4C7C2508632F}" destId="{491FC7D6-B5E7-44B9-886B-63BC9518A2F9}" srcOrd="0" destOrd="0" presId="urn:microsoft.com/office/officeart/2005/8/layout/hList1"/>
    <dgm:cxn modelId="{5EBF2FC6-F50D-4310-832A-E44E44565BE6}" type="presParOf" srcId="{CC1EDCC4-5CDE-4131-B03F-4C7C2508632F}" destId="{5B941419-F7F8-4D9D-8FD9-0D1BF9F96A10}" srcOrd="1" destOrd="0" presId="urn:microsoft.com/office/officeart/2005/8/layout/hList1"/>
    <dgm:cxn modelId="{D5A48E74-5572-46BB-98F6-92AE54F4F43E}" type="presParOf" srcId="{942579A8-AF34-4EDE-AF69-F6784BA2CFF3}" destId="{14DEE5CF-8BA9-4377-8B66-D46572E46072}" srcOrd="1" destOrd="0" presId="urn:microsoft.com/office/officeart/2005/8/layout/hList1"/>
    <dgm:cxn modelId="{06C3D7CC-ACD6-4C9D-BC9D-F4C1B48AD8B2}" type="presParOf" srcId="{942579A8-AF34-4EDE-AF69-F6784BA2CFF3}" destId="{C570CDA6-FA14-4019-AC3A-A45514A711C9}" srcOrd="2" destOrd="0" presId="urn:microsoft.com/office/officeart/2005/8/layout/hList1"/>
    <dgm:cxn modelId="{23EB4C18-36AA-46FF-ACE6-F9667AFA099D}" type="presParOf" srcId="{C570CDA6-FA14-4019-AC3A-A45514A711C9}" destId="{8E2E68B8-04DA-44B9-8581-76E7C07DB02A}" srcOrd="0" destOrd="0" presId="urn:microsoft.com/office/officeart/2005/8/layout/hList1"/>
    <dgm:cxn modelId="{5C8E8F6B-FEF2-42BC-934D-344E8DDD549B}" type="presParOf" srcId="{C570CDA6-FA14-4019-AC3A-A45514A711C9}" destId="{7956093B-C11C-4894-98CD-D4AB17F6F64A}" srcOrd="1" destOrd="0" presId="urn:microsoft.com/office/officeart/2005/8/layout/hList1"/>
    <dgm:cxn modelId="{0AB9FBA4-D092-45E2-AA5D-8B16E5865A3D}" type="presParOf" srcId="{942579A8-AF34-4EDE-AF69-F6784BA2CFF3}" destId="{4E09848E-C88F-45A0-BDF3-3203F8FBFCE5}" srcOrd="3" destOrd="0" presId="urn:microsoft.com/office/officeart/2005/8/layout/hList1"/>
    <dgm:cxn modelId="{173645F0-C651-46CC-9399-73AAAC285A91}" type="presParOf" srcId="{942579A8-AF34-4EDE-AF69-F6784BA2CFF3}" destId="{5B257226-4A07-4636-9BD3-0F85C04FBB5B}" srcOrd="4" destOrd="0" presId="urn:microsoft.com/office/officeart/2005/8/layout/hList1"/>
    <dgm:cxn modelId="{98647AAA-6E04-4975-A2B2-4DD6484BBD06}" type="presParOf" srcId="{5B257226-4A07-4636-9BD3-0F85C04FBB5B}" destId="{1D375069-052D-4368-98BC-42515CD4295D}" srcOrd="0" destOrd="0" presId="urn:microsoft.com/office/officeart/2005/8/layout/hList1"/>
    <dgm:cxn modelId="{B28A1762-BE3B-476B-99F7-9CA15A765B31}" type="presParOf" srcId="{5B257226-4A07-4636-9BD3-0F85C04FBB5B}" destId="{FC6CFBFD-13F6-4966-90E0-117C6DCAD21D}" srcOrd="1" destOrd="0" presId="urn:microsoft.com/office/officeart/2005/8/layout/hList1"/>
    <dgm:cxn modelId="{968BE861-2B61-46A4-913B-76CCDF97233A}" type="presParOf" srcId="{942579A8-AF34-4EDE-AF69-F6784BA2CFF3}" destId="{A272EF86-CCEC-4E2F-8423-0CEE2376E693}" srcOrd="5" destOrd="0" presId="urn:microsoft.com/office/officeart/2005/8/layout/hList1"/>
    <dgm:cxn modelId="{596E8E64-C1B4-4080-BE7B-BE8CACDB15AB}" type="presParOf" srcId="{942579A8-AF34-4EDE-AF69-F6784BA2CFF3}" destId="{26D4FEB3-D392-459E-9D52-1A28FFB955A4}" srcOrd="6" destOrd="0" presId="urn:microsoft.com/office/officeart/2005/8/layout/hList1"/>
    <dgm:cxn modelId="{8D7490B2-2430-4888-B774-476D4D723B84}" type="presParOf" srcId="{26D4FEB3-D392-459E-9D52-1A28FFB955A4}" destId="{61539CC5-5AF1-498D-A2C2-622248CFE726}" srcOrd="0" destOrd="0" presId="urn:microsoft.com/office/officeart/2005/8/layout/hList1"/>
    <dgm:cxn modelId="{E94BF760-BDBC-4700-8158-65A1C620DE15}" type="presParOf" srcId="{26D4FEB3-D392-459E-9D52-1A28FFB955A4}" destId="{94C16589-13B0-47E8-AA8E-CEAF294924DE}" srcOrd="1" destOrd="0" presId="urn:microsoft.com/office/officeart/2005/8/layout/hList1"/>
    <dgm:cxn modelId="{BEDF1820-7CF3-4399-816C-431ED19BF130}" type="presParOf" srcId="{942579A8-AF34-4EDE-AF69-F6784BA2CFF3}" destId="{88E36416-2CCD-47A7-8A19-2B9E64DA50F5}" srcOrd="7" destOrd="0" presId="urn:microsoft.com/office/officeart/2005/8/layout/hList1"/>
    <dgm:cxn modelId="{F2117CA5-8217-4C6A-A166-1637A48AD2E8}" type="presParOf" srcId="{942579A8-AF34-4EDE-AF69-F6784BA2CFF3}" destId="{0ADADFF0-544F-4F5D-AE8A-A18B5CA27854}" srcOrd="8" destOrd="0" presId="urn:microsoft.com/office/officeart/2005/8/layout/hList1"/>
    <dgm:cxn modelId="{BEF7CF12-E99B-43B5-8E4C-BED0C330F019}" type="presParOf" srcId="{0ADADFF0-544F-4F5D-AE8A-A18B5CA27854}" destId="{139F5A5A-3DEE-461F-B035-AC89D60FF824}" srcOrd="0" destOrd="0" presId="urn:microsoft.com/office/officeart/2005/8/layout/hList1"/>
    <dgm:cxn modelId="{8F48FC6C-850F-4A7D-AB6D-C38EEF08F6A5}" type="presParOf" srcId="{0ADADFF0-544F-4F5D-AE8A-A18B5CA27854}" destId="{34FF4F9B-47F5-4EA3-83AC-5D5CF54F5C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1FC7D6-B5E7-44B9-886B-63BC9518A2F9}">
      <dsp:nvSpPr>
        <dsp:cNvPr id="0" name=""/>
        <dsp:cNvSpPr/>
      </dsp:nvSpPr>
      <dsp:spPr>
        <a:xfrm>
          <a:off x="4071" y="942545"/>
          <a:ext cx="1560909" cy="547200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ARB</a:t>
          </a:r>
          <a:endParaRPr lang="en-US" sz="19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4071" y="942545"/>
        <a:ext cx="1560909" cy="547200"/>
      </dsp:txXfrm>
    </dsp:sp>
    <dsp:sp modelId="{5B941419-F7F8-4D9D-8FD9-0D1BF9F96A10}">
      <dsp:nvSpPr>
        <dsp:cNvPr id="0" name=""/>
        <dsp:cNvSpPr/>
      </dsp:nvSpPr>
      <dsp:spPr>
        <a:xfrm>
          <a:off x="7079705" y="1519995"/>
          <a:ext cx="1560909" cy="219050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HCTZ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Chlortha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Furosemi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Spirono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Triamter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7079705" y="1519995"/>
        <a:ext cx="1560909" cy="2190509"/>
      </dsp:txXfrm>
    </dsp:sp>
    <dsp:sp modelId="{8E2E68B8-04DA-44B9-8581-76E7C07DB02A}">
      <dsp:nvSpPr>
        <dsp:cNvPr id="0" name=""/>
        <dsp:cNvSpPr/>
      </dsp:nvSpPr>
      <dsp:spPr>
        <a:xfrm>
          <a:off x="1783508" y="942545"/>
          <a:ext cx="1560909" cy="547200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15000"/>
                <a:satMod val="18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0000"/>
                <a:shade val="45000"/>
                <a:satMod val="170000"/>
              </a:schemeClr>
            </a:gs>
            <a:gs pos="70000">
              <a:schemeClr val="accent4">
                <a:alpha val="90000"/>
                <a:hueOff val="0"/>
                <a:satOff val="0"/>
                <a:lumOff val="0"/>
                <a:alphaOff val="-10000"/>
                <a:tint val="99000"/>
                <a:shade val="65000"/>
                <a:satMod val="15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bg1">
                  <a:lumMod val="75000"/>
                  <a:lumOff val="25000"/>
                </a:schemeClr>
              </a:solidFill>
            </a:rPr>
            <a:t>ACEi</a:t>
          </a:r>
          <a:endParaRPr lang="en-US" sz="19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1783508" y="942545"/>
        <a:ext cx="1560909" cy="547200"/>
      </dsp:txXfrm>
    </dsp:sp>
    <dsp:sp modelId="{7956093B-C11C-4894-98CD-D4AB17F6F64A}">
      <dsp:nvSpPr>
        <dsp:cNvPr id="0" name=""/>
        <dsp:cNvSpPr/>
      </dsp:nvSpPr>
      <dsp:spPr>
        <a:xfrm>
          <a:off x="1783508" y="1489745"/>
          <a:ext cx="1560909" cy="219050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Enalapril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Lisinopril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Captopril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783508" y="1489745"/>
        <a:ext cx="1560909" cy="2190509"/>
      </dsp:txXfrm>
    </dsp:sp>
    <dsp:sp modelId="{1D375069-052D-4368-98BC-42515CD4295D}">
      <dsp:nvSpPr>
        <dsp:cNvPr id="0" name=""/>
        <dsp:cNvSpPr/>
      </dsp:nvSpPr>
      <dsp:spPr>
        <a:xfrm>
          <a:off x="3562945" y="948935"/>
          <a:ext cx="1560909" cy="547200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15000"/>
                <a:satMod val="18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hade val="45000"/>
                <a:satMod val="170000"/>
              </a:schemeClr>
            </a:gs>
            <a:gs pos="70000">
              <a:schemeClr val="accent4">
                <a:alpha val="90000"/>
                <a:hueOff val="0"/>
                <a:satOff val="0"/>
                <a:lumOff val="0"/>
                <a:alphaOff val="-20000"/>
                <a:tint val="99000"/>
                <a:shade val="65000"/>
                <a:satMod val="15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BB</a:t>
          </a:r>
          <a:endParaRPr lang="en-US" sz="19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3562945" y="948935"/>
        <a:ext cx="1560909" cy="547200"/>
      </dsp:txXfrm>
    </dsp:sp>
    <dsp:sp modelId="{FC6CFBFD-13F6-4966-90E0-117C6DCAD21D}">
      <dsp:nvSpPr>
        <dsp:cNvPr id="0" name=""/>
        <dsp:cNvSpPr/>
      </dsp:nvSpPr>
      <dsp:spPr>
        <a:xfrm>
          <a:off x="0" y="1495380"/>
          <a:ext cx="1560909" cy="216494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Losartan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Valsartan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solidFill>
              <a:schemeClr val="tx1"/>
            </a:solidFill>
          </a:endParaRPr>
        </a:p>
      </dsp:txBody>
      <dsp:txXfrm>
        <a:off x="0" y="1495380"/>
        <a:ext cx="1560909" cy="2164946"/>
      </dsp:txXfrm>
    </dsp:sp>
    <dsp:sp modelId="{61539CC5-5AF1-498D-A2C2-622248CFE726}">
      <dsp:nvSpPr>
        <dsp:cNvPr id="0" name=""/>
        <dsp:cNvSpPr/>
      </dsp:nvSpPr>
      <dsp:spPr>
        <a:xfrm>
          <a:off x="5342381" y="942545"/>
          <a:ext cx="1560909" cy="547200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15000"/>
                <a:satMod val="18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0000"/>
                <a:shade val="45000"/>
                <a:satMod val="170000"/>
              </a:schemeClr>
            </a:gs>
            <a:gs pos="70000">
              <a:schemeClr val="accent4">
                <a:alpha val="90000"/>
                <a:hueOff val="0"/>
                <a:satOff val="0"/>
                <a:lumOff val="0"/>
                <a:alphaOff val="-30000"/>
                <a:tint val="99000"/>
                <a:shade val="65000"/>
                <a:satMod val="15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CCB</a:t>
          </a:r>
          <a:endParaRPr lang="en-US" sz="19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5342381" y="942545"/>
        <a:ext cx="1560909" cy="547200"/>
      </dsp:txXfrm>
    </dsp:sp>
    <dsp:sp modelId="{94C16589-13B0-47E8-AA8E-CEAF294924DE}">
      <dsp:nvSpPr>
        <dsp:cNvPr id="0" name=""/>
        <dsp:cNvSpPr/>
      </dsp:nvSpPr>
      <dsp:spPr>
        <a:xfrm>
          <a:off x="3551316" y="1519995"/>
          <a:ext cx="1560909" cy="219050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Metoprol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Carvedio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Atenelol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Labetolol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Proprano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551316" y="1519995"/>
        <a:ext cx="1560909" cy="2190509"/>
      </dsp:txXfrm>
    </dsp:sp>
    <dsp:sp modelId="{139F5A5A-3DEE-461F-B035-AC89D60FF824}">
      <dsp:nvSpPr>
        <dsp:cNvPr id="0" name=""/>
        <dsp:cNvSpPr/>
      </dsp:nvSpPr>
      <dsp:spPr>
        <a:xfrm>
          <a:off x="7121818" y="942545"/>
          <a:ext cx="1560909" cy="547200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4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DIU</a:t>
          </a:r>
          <a:endParaRPr lang="en-US" sz="19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7121818" y="942545"/>
        <a:ext cx="1560909" cy="547200"/>
      </dsp:txXfrm>
    </dsp:sp>
    <dsp:sp modelId="{34FF4F9B-47F5-4EA3-83AC-5D5CF54F5C91}">
      <dsp:nvSpPr>
        <dsp:cNvPr id="0" name=""/>
        <dsp:cNvSpPr/>
      </dsp:nvSpPr>
      <dsp:spPr>
        <a:xfrm>
          <a:off x="5351513" y="1519995"/>
          <a:ext cx="1560909" cy="219050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Amlodep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Verapam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/>
              </a:solidFill>
            </a:rPr>
            <a:t>Diltiazem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solidFill>
              <a:schemeClr val="tx1"/>
            </a:solidFill>
          </a:endParaRPr>
        </a:p>
      </dsp:txBody>
      <dsp:txXfrm>
        <a:off x="5351513" y="1519995"/>
        <a:ext cx="1560909" cy="2190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AD0017-047D-4525-8AD5-5229A1A53BB3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8A1FDD-F695-4CC4-A85E-EEF2AF8BCE5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/>
              <a:t>bhs guidelines 2004.boeh-ingel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28784-6E8E-4883-8EDF-456C7B789249}" type="slidenum">
              <a:rPr lang="en-GB"/>
              <a:pPr/>
              <a:t>5</a:t>
            </a:fld>
            <a:endParaRPr lang="en-GB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381000"/>
            <a:ext cx="5416550" cy="4062413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179" y="4952940"/>
            <a:ext cx="6095644" cy="380939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1988A-4BC0-4528-A174-8216C48E067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6438" y="444500"/>
            <a:ext cx="5449887" cy="4087813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70425"/>
            <a:ext cx="5511800" cy="4122738"/>
          </a:xfrm>
          <a:noFill/>
          <a:ln/>
        </p:spPr>
        <p:txBody>
          <a:bodyPr/>
          <a:lstStyle/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en-US" smtClean="0"/>
              <a:t>When it comes to hypertension, there are basically 6 classes of anti-hypertensives, with each appearing as a probable option.</a:t>
            </a:r>
          </a:p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en-US" smtClean="0"/>
              <a:t>And the interesting part is that pharmaceutical companies push their product option forward as the ideal approach.</a:t>
            </a:r>
          </a:p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en-US" smtClean="0"/>
              <a:t>This means that more often than not, we physicians are bombarded with confusing rather than convincing data, as to the right approach. </a:t>
            </a:r>
          </a:p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en-US" smtClean="0"/>
              <a:t>Treatment of mild hypertension study (TOMHS) has conclusively proven that there is little if any distinction among the different anti-hypertensive agents for reducing blood pressure. </a:t>
            </a:r>
            <a:r>
              <a:rPr lang="en-US" smtClean="0">
                <a:cs typeface="Times New Roman" pitchFamily="18" charset="0"/>
              </a:rPr>
              <a:t>The next question is then which antihypertensive? Naturally, one that has more favourable effects on cardiovascular endpoints and mortality.</a:t>
            </a:r>
            <a:endParaRPr lang="en-US" smtClean="0"/>
          </a:p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cs typeface="Times New Roman" pitchFamily="18" charset="0"/>
              </a:rPr>
              <a:t>With studies like the HOPE trial proving that ACE inhibitors demonstrate dramatic cardioprotective effects apart from BP reduction, Ace inhibitors are getting better acceptance.</a:t>
            </a:r>
          </a:p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en-US" smtClean="0">
                <a:cs typeface="Times New Roman" pitchFamily="18" charset="0"/>
              </a:rPr>
              <a:t>But, ACE inhibitors could range from the old reliable tried and trusted ones like enalapril or the better researched and studied ones like ramipril or fosinopril?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59DC1-AF15-4113-985B-0B9DE5E19ED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6"/>
          <p:cNvSpPr txBox="1">
            <a:spLocks noChangeArrowheads="1"/>
          </p:cNvSpPr>
          <p:nvPr userDrawn="1"/>
        </p:nvSpPr>
        <p:spPr bwMode="auto">
          <a:xfrm>
            <a:off x="484188" y="6572250"/>
            <a:ext cx="4164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smtClean="0">
                <a:solidFill>
                  <a:schemeClr val="bg1"/>
                </a:solidFill>
                <a:latin typeface="Corbel" panose="020B0503020204020204" pitchFamily="34" charset="0"/>
                <a:cs typeface="+mn-cs"/>
              </a:rPr>
              <a:t>Medical Education &amp; Information</a:t>
            </a:r>
            <a:r>
              <a:rPr lang="it-IT" sz="800" smtClean="0">
                <a:solidFill>
                  <a:schemeClr val="bg1"/>
                </a:solidFill>
                <a:latin typeface="Corbel" panose="020B0503020204020204" pitchFamily="34" charset="0"/>
                <a:cs typeface="+mn-cs"/>
              </a:rPr>
              <a:t> – </a:t>
            </a:r>
            <a:r>
              <a:rPr lang="en-GB" sz="800" smtClean="0">
                <a:solidFill>
                  <a:schemeClr val="bg1"/>
                </a:solidFill>
                <a:latin typeface="Corbel" panose="020B0503020204020204" pitchFamily="34" charset="0"/>
                <a:cs typeface="+mn-cs"/>
              </a:rPr>
              <a:t>for all Media, all Disciplines, from all over the World</a:t>
            </a:r>
            <a:endParaRPr lang="it-IT" sz="900" smtClean="0">
              <a:solidFill>
                <a:schemeClr val="bg1"/>
              </a:solidFill>
              <a:latin typeface="Corbel" panose="020B0503020204020204" pitchFamily="34" charset="0"/>
              <a:cs typeface="+mn-cs"/>
            </a:endParaRPr>
          </a:p>
        </p:txBody>
      </p:sp>
      <p:sp>
        <p:nvSpPr>
          <p:cNvPr id="3" name="Rettangolo 7"/>
          <p:cNvSpPr/>
          <p:nvPr userDrawn="1"/>
        </p:nvSpPr>
        <p:spPr>
          <a:xfrm>
            <a:off x="0" y="6464300"/>
            <a:ext cx="9144000" cy="39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" name="Immagine 11" descr="INFOMEDICA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225" y="6729413"/>
            <a:ext cx="612775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9" descr="testata_esh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02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10" descr="testata_esh.jpg"/>
          <p:cNvPicPr>
            <a:picLocks noChangeAspect="1"/>
          </p:cNvPicPr>
          <p:nvPr userDrawn="1"/>
        </p:nvPicPr>
        <p:blipFill>
          <a:blip r:embed="rId3" cstate="print"/>
          <a:srcRect l="50774"/>
          <a:stretch>
            <a:fillRect/>
          </a:stretch>
        </p:blipFill>
        <p:spPr bwMode="auto">
          <a:xfrm>
            <a:off x="4051300" y="0"/>
            <a:ext cx="51292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1"/>
          <p:cNvSpPr txBox="1">
            <a:spLocks noChangeArrowheads="1"/>
          </p:cNvSpPr>
          <p:nvPr userDrawn="1"/>
        </p:nvSpPr>
        <p:spPr bwMode="auto">
          <a:xfrm>
            <a:off x="4003675" y="6678613"/>
            <a:ext cx="658813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00" smtClean="0">
                <a:cs typeface="+mn-cs"/>
              </a:rPr>
              <a:t>Powered by</a:t>
            </a:r>
          </a:p>
        </p:txBody>
      </p:sp>
      <p:cxnSp>
        <p:nvCxnSpPr>
          <p:cNvPr id="8" name="Connettore 1 12"/>
          <p:cNvCxnSpPr/>
          <p:nvPr userDrawn="1"/>
        </p:nvCxnSpPr>
        <p:spPr>
          <a:xfrm>
            <a:off x="0" y="431800"/>
            <a:ext cx="9180513" cy="1588"/>
          </a:xfrm>
          <a:prstGeom prst="line">
            <a:avLst/>
          </a:prstGeom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13"/>
          <p:cNvSpPr txBox="1">
            <a:spLocks noChangeArrowheads="1"/>
          </p:cNvSpPr>
          <p:nvPr userDrawn="1"/>
        </p:nvSpPr>
        <p:spPr bwMode="auto">
          <a:xfrm>
            <a:off x="4864100" y="114300"/>
            <a:ext cx="4233863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smtClean="0">
                <a:solidFill>
                  <a:srgbClr val="FFFFFF"/>
                </a:solidFill>
                <a:cs typeface="+mn-cs"/>
              </a:rPr>
              <a:t>2013 ESH/ESC Guidelines for the management of arterial hypertension</a:t>
            </a:r>
          </a:p>
        </p:txBody>
      </p:sp>
      <p:sp>
        <p:nvSpPr>
          <p:cNvPr id="10" name="Rettangolo 14"/>
          <p:cNvSpPr/>
          <p:nvPr userDrawn="1"/>
        </p:nvSpPr>
        <p:spPr>
          <a:xfrm>
            <a:off x="0" y="6457950"/>
            <a:ext cx="9144000" cy="2159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smtClean="0">
                <a:cs typeface="+mn-cs"/>
              </a:rPr>
              <a:t>The Task Force for the management of arterial hypertension of the European Society of Hypertension (ESH) and of the European Society of Cardiology (ESC) - J Hypertension 2013;31:1281-1357</a:t>
            </a:r>
            <a:endParaRPr lang="en-GB" sz="800" smtClean="0">
              <a:cs typeface="+mn-cs"/>
            </a:endParaRPr>
          </a:p>
        </p:txBody>
      </p:sp>
      <p:cxnSp>
        <p:nvCxnSpPr>
          <p:cNvPr id="11" name="Connettore 1 15"/>
          <p:cNvCxnSpPr/>
          <p:nvPr userDrawn="1"/>
        </p:nvCxnSpPr>
        <p:spPr>
          <a:xfrm flipV="1">
            <a:off x="2655888" y="6684963"/>
            <a:ext cx="3832225" cy="7937"/>
          </a:xfrm>
          <a:prstGeom prst="line">
            <a:avLst/>
          </a:prstGeom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63" y="404813"/>
            <a:ext cx="6823075" cy="942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www.drsarma.in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8178-6474-468E-9F70-ED98F16FC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C2F006-9FB5-45B6-A15A-6AEC216BA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A78754A-FC99-4107-9588-59DAC2051AE6}" type="datetimeFigureOut">
              <a:rPr lang="fa-IR" smtClean="0"/>
              <a:pPr/>
              <a:t>04/10/1437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A3125A-7462-42C5-91A6-A50F159C248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a-IR" sz="8000" dirty="0" smtClean="0"/>
          </a:p>
          <a:p>
            <a:pPr algn="ctr">
              <a:buNone/>
            </a:pPr>
            <a:r>
              <a:rPr lang="fa-IR" sz="8000" dirty="0" smtClean="0"/>
              <a:t>بسم الله الرحمن الرحیم</a:t>
            </a:r>
            <a:endParaRPr lang="fa-IR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fa-IR" sz="800" dirty="0" smtClean="0"/>
              <a:t>.</a:t>
            </a:r>
            <a:endParaRPr lang="fa-I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>
          <a:xfrm>
            <a:off x="1958975" y="404813"/>
            <a:ext cx="5226050" cy="942975"/>
          </a:xfrm>
        </p:spPr>
        <p:txBody>
          <a:bodyPr/>
          <a:lstStyle/>
          <a:p>
            <a:pPr eaLnBrk="1" hangingPunct="1"/>
            <a:r>
              <a:rPr lang="en-US" dirty="0" smtClean="0"/>
              <a:t>HTN Classification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FFA930-C800-4929-A5B2-878ED7D6486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07907" name="Group 3"/>
          <p:cNvGraphicFramePr>
            <a:graphicFrameLocks noGrp="1"/>
          </p:cNvGraphicFramePr>
          <p:nvPr/>
        </p:nvGraphicFramePr>
        <p:xfrm>
          <a:off x="882650" y="1905000"/>
          <a:ext cx="7377113" cy="3886200"/>
        </p:xfrm>
        <a:graphic>
          <a:graphicData uri="http://schemas.openxmlformats.org/drawingml/2006/table">
            <a:tbl>
              <a:tblPr/>
              <a:tblGrid>
                <a:gridCol w="2459038"/>
                <a:gridCol w="2459037"/>
                <a:gridCol w="2459038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Category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SBP (mm Hg)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DBP (mm Hg)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>
                        <a:alpha val="50000"/>
                      </a:srgb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&lt; 120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&lt; 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Pre – hypertension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120-139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80-90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  <a:tr h="6477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Hypertension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Stage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140 – 159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90 – 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Stage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160 and above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100 and above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adwellt\AppData\Local\Microsoft\Windows\Temporary Internet Files\Content.IE5\FT51BMJ9\MC900438743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7277" y="0"/>
            <a:ext cx="103477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7277" y="0"/>
            <a:ext cx="9171277" cy="15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7278" y="6705600"/>
            <a:ext cx="9171277" cy="15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0522" y="0"/>
            <a:ext cx="103477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861218"/>
            <a:ext cx="8943540" cy="5135563"/>
          </a:xfrm>
        </p:spPr>
        <p:txBody>
          <a:bodyPr>
            <a:normAutofit/>
          </a:bodyPr>
          <a:lstStyle/>
          <a:p>
            <a:pPr algn="l" rtl="0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critical questions for adults with hypertension:</a:t>
            </a:r>
          </a:p>
          <a:p>
            <a:pPr lvl="1" algn="l" rtl="0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to start therapy?</a:t>
            </a:r>
          </a:p>
          <a:p>
            <a:pPr lvl="1" algn="l" rtl="0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low should I go?</a:t>
            </a:r>
          </a:p>
          <a:p>
            <a:pPr lvl="1" algn="l" rtl="0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drug do I use?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JNC-8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59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 descr="B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8275" y="1295400"/>
            <a:ext cx="5616575" cy="5562600"/>
          </a:xfrm>
          <a:noFill/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BP goal in the elderly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adwellt\AppData\Local\Microsoft\Windows\Temporary Internet Files\Content.IE5\FT51BMJ9\MC900438743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7277" y="0"/>
            <a:ext cx="103477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7277" y="0"/>
            <a:ext cx="9171277" cy="15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7278" y="6705600"/>
            <a:ext cx="9171277" cy="15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0522" y="0"/>
            <a:ext cx="103477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1143000"/>
            <a:ext cx="8943540" cy="4853781"/>
          </a:xfrm>
        </p:spPr>
        <p:txBody>
          <a:bodyPr>
            <a:normAutofit/>
          </a:bodyPr>
          <a:lstStyle/>
          <a:p>
            <a:pPr algn="l" rtl="0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</a:t>
            </a:r>
            <a:r>
              <a:rPr lang="en-US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&gt;60 years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age, start medications at blood pressure of </a:t>
            </a:r>
            <a:r>
              <a:rPr lang="en-US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150/90mm Hg and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 to goal of &lt;150/90mm Hg</a:t>
            </a:r>
          </a:p>
          <a:p>
            <a:pPr algn="l" rtl="0">
              <a:buNone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JNC-8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0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adwellt\AppData\Local\Microsoft\Windows\Temporary Internet Files\Content.IE5\FT51BMJ9\MC900438743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7277" y="0"/>
            <a:ext cx="103477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7277" y="0"/>
            <a:ext cx="9171277" cy="15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7278" y="6705600"/>
            <a:ext cx="9171277" cy="15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0522" y="0"/>
            <a:ext cx="103477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1143000"/>
            <a:ext cx="8943540" cy="4853781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years of age, start medications at blood pressure of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140/90mm Hg and treat to goal of &lt;140/90mm Hg</a:t>
            </a:r>
          </a:p>
          <a:p>
            <a:pPr algn="l" rtl="0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all adult patients with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or chronic kidney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disease, start medications at blood pressure of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140/90mm Hg and treat to 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of &lt;140/90mm Hg</a:t>
            </a: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JNC-8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02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605058" y="4144963"/>
            <a:ext cx="298480" cy="584775"/>
          </a:xfrm>
          <a:noFill/>
          <a:ln algn="ctr"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defTabSz="914400" eaLnBrk="1" hangingPunct="1">
              <a:spcBef>
                <a:spcPct val="0"/>
              </a:spcBef>
              <a:buFontTx/>
              <a:buNone/>
            </a:pPr>
            <a:r>
              <a:rPr lang="fa-IR" sz="3200" b="0" dirty="0" smtClean="0">
                <a:latin typeface="Arial Narrow" pitchFamily="34" charset="0"/>
              </a:rPr>
              <a:t>.</a:t>
            </a:r>
            <a:endParaRPr lang="en-US" sz="3200" b="0" dirty="0" smtClean="0">
              <a:latin typeface="Arial Narrow" pitchFamily="34" charset="0"/>
            </a:endParaRP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713E9-B33B-47DB-B914-675631A1DA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086600" cy="525463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</a:rPr>
              <a:t>Lower limit: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681038" y="2173288"/>
            <a:ext cx="7837487" cy="885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518157" name="Text Box 13"/>
          <p:cNvSpPr txBox="1">
            <a:spLocks noChangeArrowheads="1"/>
          </p:cNvSpPr>
          <p:nvPr/>
        </p:nvSpPr>
        <p:spPr bwMode="auto">
          <a:xfrm>
            <a:off x="827584" y="2492896"/>
            <a:ext cx="76242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lnSpc>
                <a:spcPts val="4800"/>
              </a:lnSpc>
            </a:pPr>
            <a:r>
              <a:rPr lang="en-US" sz="2400" dirty="0"/>
              <a:t>Keep B.P. &lt; 140/90 mm Hg in each patient</a:t>
            </a:r>
          </a:p>
          <a:p>
            <a:pPr algn="l" rtl="0">
              <a:lnSpc>
                <a:spcPts val="4800"/>
              </a:lnSpc>
            </a:pPr>
            <a:r>
              <a:rPr lang="en-US" sz="2400" dirty="0"/>
              <a:t>This may be revised to 120/80  </a:t>
            </a:r>
            <a:r>
              <a:rPr lang="en-US" sz="2400" u="sng" dirty="0"/>
              <a:t>may be ? 110/70 </a:t>
            </a:r>
          </a:p>
          <a:p>
            <a:pPr algn="l" rtl="0">
              <a:lnSpc>
                <a:spcPts val="4800"/>
              </a:lnSpc>
            </a:pPr>
            <a:r>
              <a:rPr lang="en-US" sz="2400" b="1" dirty="0">
                <a:solidFill>
                  <a:srgbClr val="7030A0"/>
                </a:solidFill>
              </a:rPr>
              <a:t>MRFIT’s  cut off values are 115/75 mm Hg</a:t>
            </a:r>
          </a:p>
        </p:txBody>
      </p: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2078101" y="1344613"/>
            <a:ext cx="2888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.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  <p:bldP spid="5181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indent="-438150" algn="l" rtl="0"/>
            <a:r>
              <a:rPr lang="en-US" sz="3600" dirty="0" smtClean="0"/>
              <a:t>In most of the patients of hypertension  </a:t>
            </a:r>
          </a:p>
          <a:p>
            <a:pPr marL="438150" indent="-438150" algn="l" rtl="0">
              <a:buNone/>
            </a:pPr>
            <a:endParaRPr lang="en-US" b="1" u="sng" dirty="0" smtClean="0">
              <a:solidFill>
                <a:srgbClr val="002060"/>
              </a:solidFill>
            </a:endParaRPr>
          </a:p>
          <a:p>
            <a:pPr marL="438150" indent="-438150" algn="l" rtl="0">
              <a:buNone/>
            </a:pPr>
            <a:endParaRPr lang="en-US" b="1" u="sng" dirty="0" smtClean="0">
              <a:solidFill>
                <a:srgbClr val="002060"/>
              </a:solidFill>
            </a:endParaRPr>
          </a:p>
          <a:p>
            <a:pPr marL="438150" indent="-438150" algn="ctr" rtl="0"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Two drugs</a:t>
            </a:r>
            <a:r>
              <a:rPr lang="en-US" b="1" dirty="0" smtClean="0">
                <a:solidFill>
                  <a:srgbClr val="002060"/>
                </a:solidFill>
              </a:rPr>
              <a:t> are required for adequate control.</a:t>
            </a:r>
          </a:p>
          <a:p>
            <a:pPr algn="l" rtl="0">
              <a:buNone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fa-I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F0D93B-09D2-427B-B8BD-F5EB86D15DC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1750" y="152400"/>
            <a:ext cx="9164638" cy="525463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The Many Faces of HT Therapy Today</a:t>
            </a:r>
          </a:p>
        </p:txBody>
      </p:sp>
      <p:pic>
        <p:nvPicPr>
          <p:cNvPr id="89092" name="Picture 3" descr="crossroa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173163"/>
            <a:ext cx="60737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0" name="Rectangle 4"/>
          <p:cNvSpPr>
            <a:spLocks noChangeArrowheads="1"/>
          </p:cNvSpPr>
          <p:nvPr/>
        </p:nvSpPr>
        <p:spPr bwMode="auto">
          <a:xfrm rot="-86649">
            <a:off x="458788" y="1830388"/>
            <a:ext cx="247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Centrally acting agents</a:t>
            </a: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 rot="-1149359">
            <a:off x="1108075" y="2411413"/>
            <a:ext cx="1074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Diuretics</a:t>
            </a:r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 rot="-1700192">
            <a:off x="1181100" y="3125788"/>
            <a:ext cx="154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Beta blockers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 rot="-695743">
            <a:off x="4638675" y="1555750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CCBs</a:t>
            </a: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 rot="387141">
            <a:off x="5022850" y="2116138"/>
            <a:ext cx="75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ARBs</a:t>
            </a:r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 rot="594994">
            <a:off x="3933825" y="2760663"/>
            <a:ext cx="180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ACE – inhibitors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84738" y="3349625"/>
            <a:ext cx="820737" cy="2098675"/>
            <a:chOff x="5869" y="918"/>
            <a:chExt cx="933" cy="2122"/>
          </a:xfrm>
        </p:grpSpPr>
        <p:sp>
          <p:nvSpPr>
            <p:cNvPr id="89105" name="Freeform 11"/>
            <p:cNvSpPr>
              <a:spLocks/>
            </p:cNvSpPr>
            <p:nvPr/>
          </p:nvSpPr>
          <p:spPr bwMode="auto">
            <a:xfrm>
              <a:off x="6235" y="918"/>
              <a:ext cx="243" cy="361"/>
            </a:xfrm>
            <a:custGeom>
              <a:avLst/>
              <a:gdLst>
                <a:gd name="T0" fmla="*/ 78 w 243"/>
                <a:gd name="T1" fmla="*/ 39 h 361"/>
                <a:gd name="T2" fmla="*/ 79 w 243"/>
                <a:gd name="T3" fmla="*/ 47 h 361"/>
                <a:gd name="T4" fmla="*/ 84 w 243"/>
                <a:gd name="T5" fmla="*/ 55 h 361"/>
                <a:gd name="T6" fmla="*/ 88 w 243"/>
                <a:gd name="T7" fmla="*/ 62 h 361"/>
                <a:gd name="T8" fmla="*/ 94 w 243"/>
                <a:gd name="T9" fmla="*/ 67 h 361"/>
                <a:gd name="T10" fmla="*/ 106 w 243"/>
                <a:gd name="T11" fmla="*/ 68 h 361"/>
                <a:gd name="T12" fmla="*/ 117 w 243"/>
                <a:gd name="T13" fmla="*/ 67 h 361"/>
                <a:gd name="T14" fmla="*/ 130 w 243"/>
                <a:gd name="T15" fmla="*/ 65 h 361"/>
                <a:gd name="T16" fmla="*/ 140 w 243"/>
                <a:gd name="T17" fmla="*/ 65 h 361"/>
                <a:gd name="T18" fmla="*/ 151 w 243"/>
                <a:gd name="T19" fmla="*/ 65 h 361"/>
                <a:gd name="T20" fmla="*/ 161 w 243"/>
                <a:gd name="T21" fmla="*/ 68 h 361"/>
                <a:gd name="T22" fmla="*/ 169 w 243"/>
                <a:gd name="T23" fmla="*/ 75 h 361"/>
                <a:gd name="T24" fmla="*/ 176 w 243"/>
                <a:gd name="T25" fmla="*/ 88 h 361"/>
                <a:gd name="T26" fmla="*/ 177 w 243"/>
                <a:gd name="T27" fmla="*/ 111 h 361"/>
                <a:gd name="T28" fmla="*/ 177 w 243"/>
                <a:gd name="T29" fmla="*/ 134 h 361"/>
                <a:gd name="T30" fmla="*/ 182 w 243"/>
                <a:gd name="T31" fmla="*/ 155 h 361"/>
                <a:gd name="T32" fmla="*/ 204 w 243"/>
                <a:gd name="T33" fmla="*/ 165 h 361"/>
                <a:gd name="T34" fmla="*/ 230 w 243"/>
                <a:gd name="T35" fmla="*/ 193 h 361"/>
                <a:gd name="T36" fmla="*/ 241 w 243"/>
                <a:gd name="T37" fmla="*/ 227 h 361"/>
                <a:gd name="T38" fmla="*/ 243 w 243"/>
                <a:gd name="T39" fmla="*/ 263 h 361"/>
                <a:gd name="T40" fmla="*/ 241 w 243"/>
                <a:gd name="T41" fmla="*/ 297 h 361"/>
                <a:gd name="T42" fmla="*/ 200 w 243"/>
                <a:gd name="T43" fmla="*/ 361 h 361"/>
                <a:gd name="T44" fmla="*/ 194 w 243"/>
                <a:gd name="T45" fmla="*/ 354 h 361"/>
                <a:gd name="T46" fmla="*/ 194 w 243"/>
                <a:gd name="T47" fmla="*/ 344 h 361"/>
                <a:gd name="T48" fmla="*/ 199 w 243"/>
                <a:gd name="T49" fmla="*/ 333 h 361"/>
                <a:gd name="T50" fmla="*/ 205 w 243"/>
                <a:gd name="T51" fmla="*/ 320 h 361"/>
                <a:gd name="T52" fmla="*/ 212 w 243"/>
                <a:gd name="T53" fmla="*/ 307 h 361"/>
                <a:gd name="T54" fmla="*/ 218 w 243"/>
                <a:gd name="T55" fmla="*/ 292 h 361"/>
                <a:gd name="T56" fmla="*/ 220 w 243"/>
                <a:gd name="T57" fmla="*/ 277 h 361"/>
                <a:gd name="T58" fmla="*/ 215 w 243"/>
                <a:gd name="T59" fmla="*/ 264 h 361"/>
                <a:gd name="T60" fmla="*/ 208 w 243"/>
                <a:gd name="T61" fmla="*/ 255 h 361"/>
                <a:gd name="T62" fmla="*/ 200 w 243"/>
                <a:gd name="T63" fmla="*/ 248 h 361"/>
                <a:gd name="T64" fmla="*/ 192 w 243"/>
                <a:gd name="T65" fmla="*/ 243 h 361"/>
                <a:gd name="T66" fmla="*/ 184 w 243"/>
                <a:gd name="T67" fmla="*/ 238 h 361"/>
                <a:gd name="T68" fmla="*/ 174 w 243"/>
                <a:gd name="T69" fmla="*/ 235 h 361"/>
                <a:gd name="T70" fmla="*/ 164 w 243"/>
                <a:gd name="T71" fmla="*/ 230 h 361"/>
                <a:gd name="T72" fmla="*/ 156 w 243"/>
                <a:gd name="T73" fmla="*/ 227 h 361"/>
                <a:gd name="T74" fmla="*/ 148 w 243"/>
                <a:gd name="T75" fmla="*/ 222 h 361"/>
                <a:gd name="T76" fmla="*/ 132 w 243"/>
                <a:gd name="T77" fmla="*/ 202 h 361"/>
                <a:gd name="T78" fmla="*/ 114 w 243"/>
                <a:gd name="T79" fmla="*/ 184 h 361"/>
                <a:gd name="T80" fmla="*/ 94 w 243"/>
                <a:gd name="T81" fmla="*/ 166 h 361"/>
                <a:gd name="T82" fmla="*/ 76 w 243"/>
                <a:gd name="T83" fmla="*/ 148 h 361"/>
                <a:gd name="T84" fmla="*/ 57 w 243"/>
                <a:gd name="T85" fmla="*/ 130 h 361"/>
                <a:gd name="T86" fmla="*/ 39 w 243"/>
                <a:gd name="T87" fmla="*/ 113 h 361"/>
                <a:gd name="T88" fmla="*/ 19 w 243"/>
                <a:gd name="T89" fmla="*/ 96 h 361"/>
                <a:gd name="T90" fmla="*/ 1 w 243"/>
                <a:gd name="T91" fmla="*/ 78 h 361"/>
                <a:gd name="T92" fmla="*/ 0 w 243"/>
                <a:gd name="T93" fmla="*/ 57 h 361"/>
                <a:gd name="T94" fmla="*/ 3 w 243"/>
                <a:gd name="T95" fmla="*/ 36 h 361"/>
                <a:gd name="T96" fmla="*/ 9 w 243"/>
                <a:gd name="T97" fmla="*/ 18 h 361"/>
                <a:gd name="T98" fmla="*/ 22 w 243"/>
                <a:gd name="T99" fmla="*/ 2 h 361"/>
                <a:gd name="T100" fmla="*/ 32 w 243"/>
                <a:gd name="T101" fmla="*/ 0 h 361"/>
                <a:gd name="T102" fmla="*/ 42 w 243"/>
                <a:gd name="T103" fmla="*/ 0 h 361"/>
                <a:gd name="T104" fmla="*/ 50 w 243"/>
                <a:gd name="T105" fmla="*/ 3 h 361"/>
                <a:gd name="T106" fmla="*/ 58 w 243"/>
                <a:gd name="T107" fmla="*/ 10 h 361"/>
                <a:gd name="T108" fmla="*/ 65 w 243"/>
                <a:gd name="T109" fmla="*/ 16 h 361"/>
                <a:gd name="T110" fmla="*/ 70 w 243"/>
                <a:gd name="T111" fmla="*/ 24 h 361"/>
                <a:gd name="T112" fmla="*/ 75 w 243"/>
                <a:gd name="T113" fmla="*/ 33 h 361"/>
                <a:gd name="T114" fmla="*/ 78 w 243"/>
                <a:gd name="T115" fmla="*/ 39 h 3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3"/>
                <a:gd name="T175" fmla="*/ 0 h 361"/>
                <a:gd name="T176" fmla="*/ 243 w 243"/>
                <a:gd name="T177" fmla="*/ 361 h 3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3" h="361">
                  <a:moveTo>
                    <a:pt x="78" y="39"/>
                  </a:moveTo>
                  <a:lnTo>
                    <a:pt x="79" y="47"/>
                  </a:lnTo>
                  <a:lnTo>
                    <a:pt x="84" y="55"/>
                  </a:lnTo>
                  <a:lnTo>
                    <a:pt x="88" y="62"/>
                  </a:lnTo>
                  <a:lnTo>
                    <a:pt x="94" y="67"/>
                  </a:lnTo>
                  <a:lnTo>
                    <a:pt x="106" y="68"/>
                  </a:lnTo>
                  <a:lnTo>
                    <a:pt x="117" y="67"/>
                  </a:lnTo>
                  <a:lnTo>
                    <a:pt x="130" y="65"/>
                  </a:lnTo>
                  <a:lnTo>
                    <a:pt x="140" y="65"/>
                  </a:lnTo>
                  <a:lnTo>
                    <a:pt x="151" y="65"/>
                  </a:lnTo>
                  <a:lnTo>
                    <a:pt x="161" y="68"/>
                  </a:lnTo>
                  <a:lnTo>
                    <a:pt x="169" y="75"/>
                  </a:lnTo>
                  <a:lnTo>
                    <a:pt x="176" y="88"/>
                  </a:lnTo>
                  <a:lnTo>
                    <a:pt x="177" y="111"/>
                  </a:lnTo>
                  <a:lnTo>
                    <a:pt x="177" y="134"/>
                  </a:lnTo>
                  <a:lnTo>
                    <a:pt x="182" y="155"/>
                  </a:lnTo>
                  <a:lnTo>
                    <a:pt x="204" y="165"/>
                  </a:lnTo>
                  <a:lnTo>
                    <a:pt x="230" y="193"/>
                  </a:lnTo>
                  <a:lnTo>
                    <a:pt x="241" y="227"/>
                  </a:lnTo>
                  <a:lnTo>
                    <a:pt x="243" y="263"/>
                  </a:lnTo>
                  <a:lnTo>
                    <a:pt x="241" y="297"/>
                  </a:lnTo>
                  <a:lnTo>
                    <a:pt x="200" y="361"/>
                  </a:lnTo>
                  <a:lnTo>
                    <a:pt x="194" y="354"/>
                  </a:lnTo>
                  <a:lnTo>
                    <a:pt x="194" y="344"/>
                  </a:lnTo>
                  <a:lnTo>
                    <a:pt x="199" y="333"/>
                  </a:lnTo>
                  <a:lnTo>
                    <a:pt x="205" y="320"/>
                  </a:lnTo>
                  <a:lnTo>
                    <a:pt x="212" y="307"/>
                  </a:lnTo>
                  <a:lnTo>
                    <a:pt x="218" y="292"/>
                  </a:lnTo>
                  <a:lnTo>
                    <a:pt x="220" y="277"/>
                  </a:lnTo>
                  <a:lnTo>
                    <a:pt x="215" y="264"/>
                  </a:lnTo>
                  <a:lnTo>
                    <a:pt x="208" y="255"/>
                  </a:lnTo>
                  <a:lnTo>
                    <a:pt x="200" y="248"/>
                  </a:lnTo>
                  <a:lnTo>
                    <a:pt x="192" y="243"/>
                  </a:lnTo>
                  <a:lnTo>
                    <a:pt x="184" y="238"/>
                  </a:lnTo>
                  <a:lnTo>
                    <a:pt x="174" y="235"/>
                  </a:lnTo>
                  <a:lnTo>
                    <a:pt x="164" y="230"/>
                  </a:lnTo>
                  <a:lnTo>
                    <a:pt x="156" y="227"/>
                  </a:lnTo>
                  <a:lnTo>
                    <a:pt x="148" y="222"/>
                  </a:lnTo>
                  <a:lnTo>
                    <a:pt x="132" y="202"/>
                  </a:lnTo>
                  <a:lnTo>
                    <a:pt x="114" y="184"/>
                  </a:lnTo>
                  <a:lnTo>
                    <a:pt x="94" y="166"/>
                  </a:lnTo>
                  <a:lnTo>
                    <a:pt x="76" y="148"/>
                  </a:lnTo>
                  <a:lnTo>
                    <a:pt x="57" y="130"/>
                  </a:lnTo>
                  <a:lnTo>
                    <a:pt x="39" y="113"/>
                  </a:lnTo>
                  <a:lnTo>
                    <a:pt x="19" y="96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3" y="36"/>
                  </a:lnTo>
                  <a:lnTo>
                    <a:pt x="9" y="18"/>
                  </a:lnTo>
                  <a:lnTo>
                    <a:pt x="22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8" y="10"/>
                  </a:lnTo>
                  <a:lnTo>
                    <a:pt x="65" y="16"/>
                  </a:lnTo>
                  <a:lnTo>
                    <a:pt x="70" y="24"/>
                  </a:lnTo>
                  <a:lnTo>
                    <a:pt x="75" y="33"/>
                  </a:lnTo>
                  <a:lnTo>
                    <a:pt x="78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06" name="Freeform 12"/>
            <p:cNvSpPr>
              <a:spLocks/>
            </p:cNvSpPr>
            <p:nvPr/>
          </p:nvSpPr>
          <p:spPr bwMode="auto">
            <a:xfrm>
              <a:off x="6096" y="1039"/>
              <a:ext cx="316" cy="375"/>
            </a:xfrm>
            <a:custGeom>
              <a:avLst/>
              <a:gdLst>
                <a:gd name="T0" fmla="*/ 303 w 316"/>
                <a:gd name="T1" fmla="*/ 142 h 375"/>
                <a:gd name="T2" fmla="*/ 312 w 316"/>
                <a:gd name="T3" fmla="*/ 150 h 375"/>
                <a:gd name="T4" fmla="*/ 316 w 316"/>
                <a:gd name="T5" fmla="*/ 161 h 375"/>
                <a:gd name="T6" fmla="*/ 316 w 316"/>
                <a:gd name="T7" fmla="*/ 174 h 375"/>
                <a:gd name="T8" fmla="*/ 312 w 316"/>
                <a:gd name="T9" fmla="*/ 186 h 375"/>
                <a:gd name="T10" fmla="*/ 300 w 316"/>
                <a:gd name="T11" fmla="*/ 199 h 375"/>
                <a:gd name="T12" fmla="*/ 294 w 316"/>
                <a:gd name="T13" fmla="*/ 215 h 375"/>
                <a:gd name="T14" fmla="*/ 294 w 316"/>
                <a:gd name="T15" fmla="*/ 235 h 375"/>
                <a:gd name="T16" fmla="*/ 298 w 316"/>
                <a:gd name="T17" fmla="*/ 251 h 375"/>
                <a:gd name="T18" fmla="*/ 303 w 316"/>
                <a:gd name="T19" fmla="*/ 262 h 375"/>
                <a:gd name="T20" fmla="*/ 307 w 316"/>
                <a:gd name="T21" fmla="*/ 276 h 375"/>
                <a:gd name="T22" fmla="*/ 308 w 316"/>
                <a:gd name="T23" fmla="*/ 289 h 375"/>
                <a:gd name="T24" fmla="*/ 312 w 316"/>
                <a:gd name="T25" fmla="*/ 302 h 375"/>
                <a:gd name="T26" fmla="*/ 295 w 316"/>
                <a:gd name="T27" fmla="*/ 313 h 375"/>
                <a:gd name="T28" fmla="*/ 281 w 316"/>
                <a:gd name="T29" fmla="*/ 323 h 375"/>
                <a:gd name="T30" fmla="*/ 264 w 316"/>
                <a:gd name="T31" fmla="*/ 333 h 375"/>
                <a:gd name="T32" fmla="*/ 249 w 316"/>
                <a:gd name="T33" fmla="*/ 341 h 375"/>
                <a:gd name="T34" fmla="*/ 235 w 316"/>
                <a:gd name="T35" fmla="*/ 349 h 375"/>
                <a:gd name="T36" fmla="*/ 218 w 316"/>
                <a:gd name="T37" fmla="*/ 357 h 375"/>
                <a:gd name="T38" fmla="*/ 202 w 316"/>
                <a:gd name="T39" fmla="*/ 365 h 375"/>
                <a:gd name="T40" fmla="*/ 186 w 316"/>
                <a:gd name="T41" fmla="*/ 375 h 375"/>
                <a:gd name="T42" fmla="*/ 170 w 316"/>
                <a:gd name="T43" fmla="*/ 352 h 375"/>
                <a:gd name="T44" fmla="*/ 150 w 316"/>
                <a:gd name="T45" fmla="*/ 339 h 375"/>
                <a:gd name="T46" fmla="*/ 127 w 316"/>
                <a:gd name="T47" fmla="*/ 331 h 375"/>
                <a:gd name="T48" fmla="*/ 103 w 316"/>
                <a:gd name="T49" fmla="*/ 326 h 375"/>
                <a:gd name="T50" fmla="*/ 78 w 316"/>
                <a:gd name="T51" fmla="*/ 323 h 375"/>
                <a:gd name="T52" fmla="*/ 55 w 316"/>
                <a:gd name="T53" fmla="*/ 315 h 375"/>
                <a:gd name="T54" fmla="*/ 36 w 316"/>
                <a:gd name="T55" fmla="*/ 302 h 375"/>
                <a:gd name="T56" fmla="*/ 23 w 316"/>
                <a:gd name="T57" fmla="*/ 279 h 375"/>
                <a:gd name="T58" fmla="*/ 18 w 316"/>
                <a:gd name="T59" fmla="*/ 243 h 375"/>
                <a:gd name="T60" fmla="*/ 21 w 316"/>
                <a:gd name="T61" fmla="*/ 209 h 375"/>
                <a:gd name="T62" fmla="*/ 26 w 316"/>
                <a:gd name="T63" fmla="*/ 174 h 375"/>
                <a:gd name="T64" fmla="*/ 26 w 316"/>
                <a:gd name="T65" fmla="*/ 137 h 375"/>
                <a:gd name="T66" fmla="*/ 0 w 316"/>
                <a:gd name="T67" fmla="*/ 114 h 375"/>
                <a:gd name="T68" fmla="*/ 11 w 316"/>
                <a:gd name="T69" fmla="*/ 96 h 375"/>
                <a:gd name="T70" fmla="*/ 24 w 316"/>
                <a:gd name="T71" fmla="*/ 80 h 375"/>
                <a:gd name="T72" fmla="*/ 41 w 316"/>
                <a:gd name="T73" fmla="*/ 63 h 375"/>
                <a:gd name="T74" fmla="*/ 59 w 316"/>
                <a:gd name="T75" fmla="*/ 49 h 375"/>
                <a:gd name="T76" fmla="*/ 77 w 316"/>
                <a:gd name="T77" fmla="*/ 36 h 375"/>
                <a:gd name="T78" fmla="*/ 94 w 316"/>
                <a:gd name="T79" fmla="*/ 24 h 375"/>
                <a:gd name="T80" fmla="*/ 114 w 316"/>
                <a:gd name="T81" fmla="*/ 11 h 375"/>
                <a:gd name="T82" fmla="*/ 132 w 316"/>
                <a:gd name="T83" fmla="*/ 0 h 375"/>
                <a:gd name="T84" fmla="*/ 155 w 316"/>
                <a:gd name="T85" fmla="*/ 14 h 375"/>
                <a:gd name="T86" fmla="*/ 176 w 316"/>
                <a:gd name="T87" fmla="*/ 34 h 375"/>
                <a:gd name="T88" fmla="*/ 196 w 316"/>
                <a:gd name="T89" fmla="*/ 55 h 375"/>
                <a:gd name="T90" fmla="*/ 217 w 316"/>
                <a:gd name="T91" fmla="*/ 75 h 375"/>
                <a:gd name="T92" fmla="*/ 236 w 316"/>
                <a:gd name="T93" fmla="*/ 96 h 375"/>
                <a:gd name="T94" fmla="*/ 258 w 316"/>
                <a:gd name="T95" fmla="*/ 116 h 375"/>
                <a:gd name="T96" fmla="*/ 281 w 316"/>
                <a:gd name="T97" fmla="*/ 130 h 375"/>
                <a:gd name="T98" fmla="*/ 303 w 316"/>
                <a:gd name="T99" fmla="*/ 142 h 3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6"/>
                <a:gd name="T151" fmla="*/ 0 h 375"/>
                <a:gd name="T152" fmla="*/ 316 w 316"/>
                <a:gd name="T153" fmla="*/ 375 h 3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6" h="375">
                  <a:moveTo>
                    <a:pt x="303" y="142"/>
                  </a:moveTo>
                  <a:lnTo>
                    <a:pt x="312" y="150"/>
                  </a:lnTo>
                  <a:lnTo>
                    <a:pt x="316" y="161"/>
                  </a:lnTo>
                  <a:lnTo>
                    <a:pt x="316" y="174"/>
                  </a:lnTo>
                  <a:lnTo>
                    <a:pt x="312" y="186"/>
                  </a:lnTo>
                  <a:lnTo>
                    <a:pt x="300" y="199"/>
                  </a:lnTo>
                  <a:lnTo>
                    <a:pt x="294" y="215"/>
                  </a:lnTo>
                  <a:lnTo>
                    <a:pt x="294" y="235"/>
                  </a:lnTo>
                  <a:lnTo>
                    <a:pt x="298" y="251"/>
                  </a:lnTo>
                  <a:lnTo>
                    <a:pt x="303" y="262"/>
                  </a:lnTo>
                  <a:lnTo>
                    <a:pt x="307" y="276"/>
                  </a:lnTo>
                  <a:lnTo>
                    <a:pt x="308" y="289"/>
                  </a:lnTo>
                  <a:lnTo>
                    <a:pt x="312" y="302"/>
                  </a:lnTo>
                  <a:lnTo>
                    <a:pt x="295" y="313"/>
                  </a:lnTo>
                  <a:lnTo>
                    <a:pt x="281" y="323"/>
                  </a:lnTo>
                  <a:lnTo>
                    <a:pt x="264" y="333"/>
                  </a:lnTo>
                  <a:lnTo>
                    <a:pt x="249" y="341"/>
                  </a:lnTo>
                  <a:lnTo>
                    <a:pt x="235" y="349"/>
                  </a:lnTo>
                  <a:lnTo>
                    <a:pt x="218" y="357"/>
                  </a:lnTo>
                  <a:lnTo>
                    <a:pt x="202" y="365"/>
                  </a:lnTo>
                  <a:lnTo>
                    <a:pt x="186" y="375"/>
                  </a:lnTo>
                  <a:lnTo>
                    <a:pt x="170" y="352"/>
                  </a:lnTo>
                  <a:lnTo>
                    <a:pt x="150" y="339"/>
                  </a:lnTo>
                  <a:lnTo>
                    <a:pt x="127" y="331"/>
                  </a:lnTo>
                  <a:lnTo>
                    <a:pt x="103" y="326"/>
                  </a:lnTo>
                  <a:lnTo>
                    <a:pt x="78" y="323"/>
                  </a:lnTo>
                  <a:lnTo>
                    <a:pt x="55" y="315"/>
                  </a:lnTo>
                  <a:lnTo>
                    <a:pt x="36" y="302"/>
                  </a:lnTo>
                  <a:lnTo>
                    <a:pt x="23" y="279"/>
                  </a:lnTo>
                  <a:lnTo>
                    <a:pt x="18" y="243"/>
                  </a:lnTo>
                  <a:lnTo>
                    <a:pt x="21" y="209"/>
                  </a:lnTo>
                  <a:lnTo>
                    <a:pt x="26" y="174"/>
                  </a:lnTo>
                  <a:lnTo>
                    <a:pt x="26" y="137"/>
                  </a:lnTo>
                  <a:lnTo>
                    <a:pt x="0" y="114"/>
                  </a:lnTo>
                  <a:lnTo>
                    <a:pt x="11" y="96"/>
                  </a:lnTo>
                  <a:lnTo>
                    <a:pt x="24" y="80"/>
                  </a:lnTo>
                  <a:lnTo>
                    <a:pt x="41" y="63"/>
                  </a:lnTo>
                  <a:lnTo>
                    <a:pt x="59" y="49"/>
                  </a:lnTo>
                  <a:lnTo>
                    <a:pt x="77" y="36"/>
                  </a:lnTo>
                  <a:lnTo>
                    <a:pt x="94" y="24"/>
                  </a:lnTo>
                  <a:lnTo>
                    <a:pt x="114" y="11"/>
                  </a:lnTo>
                  <a:lnTo>
                    <a:pt x="132" y="0"/>
                  </a:lnTo>
                  <a:lnTo>
                    <a:pt x="155" y="14"/>
                  </a:lnTo>
                  <a:lnTo>
                    <a:pt x="176" y="34"/>
                  </a:lnTo>
                  <a:lnTo>
                    <a:pt x="196" y="55"/>
                  </a:lnTo>
                  <a:lnTo>
                    <a:pt x="217" y="75"/>
                  </a:lnTo>
                  <a:lnTo>
                    <a:pt x="236" y="96"/>
                  </a:lnTo>
                  <a:lnTo>
                    <a:pt x="258" y="116"/>
                  </a:lnTo>
                  <a:lnTo>
                    <a:pt x="281" y="130"/>
                  </a:lnTo>
                  <a:lnTo>
                    <a:pt x="303" y="142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07" name="Freeform 13"/>
            <p:cNvSpPr>
              <a:spLocks/>
            </p:cNvSpPr>
            <p:nvPr/>
          </p:nvSpPr>
          <p:spPr bwMode="auto">
            <a:xfrm>
              <a:off x="6182" y="1086"/>
              <a:ext cx="46" cy="46"/>
            </a:xfrm>
            <a:custGeom>
              <a:avLst/>
              <a:gdLst>
                <a:gd name="T0" fmla="*/ 46 w 46"/>
                <a:gd name="T1" fmla="*/ 34 h 46"/>
                <a:gd name="T2" fmla="*/ 46 w 46"/>
                <a:gd name="T3" fmla="*/ 42 h 46"/>
                <a:gd name="T4" fmla="*/ 28 w 46"/>
                <a:gd name="T5" fmla="*/ 46 h 46"/>
                <a:gd name="T6" fmla="*/ 17 w 46"/>
                <a:gd name="T7" fmla="*/ 38 h 46"/>
                <a:gd name="T8" fmla="*/ 8 w 46"/>
                <a:gd name="T9" fmla="*/ 21 h 46"/>
                <a:gd name="T10" fmla="*/ 0 w 46"/>
                <a:gd name="T11" fmla="*/ 7 h 46"/>
                <a:gd name="T12" fmla="*/ 15 w 46"/>
                <a:gd name="T13" fmla="*/ 0 h 46"/>
                <a:gd name="T14" fmla="*/ 28 w 46"/>
                <a:gd name="T15" fmla="*/ 7 h 46"/>
                <a:gd name="T16" fmla="*/ 38 w 46"/>
                <a:gd name="T17" fmla="*/ 20 h 46"/>
                <a:gd name="T18" fmla="*/ 46 w 46"/>
                <a:gd name="T19" fmla="*/ 34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46"/>
                <a:gd name="T32" fmla="*/ 46 w 46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46">
                  <a:moveTo>
                    <a:pt x="46" y="34"/>
                  </a:moveTo>
                  <a:lnTo>
                    <a:pt x="46" y="42"/>
                  </a:lnTo>
                  <a:lnTo>
                    <a:pt x="28" y="46"/>
                  </a:lnTo>
                  <a:lnTo>
                    <a:pt x="17" y="38"/>
                  </a:lnTo>
                  <a:lnTo>
                    <a:pt x="8" y="2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28" y="7"/>
                  </a:lnTo>
                  <a:lnTo>
                    <a:pt x="38" y="20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08" name="Freeform 14"/>
            <p:cNvSpPr>
              <a:spLocks/>
            </p:cNvSpPr>
            <p:nvPr/>
          </p:nvSpPr>
          <p:spPr bwMode="auto">
            <a:xfrm>
              <a:off x="6143" y="1280"/>
              <a:ext cx="61" cy="44"/>
            </a:xfrm>
            <a:custGeom>
              <a:avLst/>
              <a:gdLst>
                <a:gd name="T0" fmla="*/ 61 w 61"/>
                <a:gd name="T1" fmla="*/ 13 h 44"/>
                <a:gd name="T2" fmla="*/ 54 w 61"/>
                <a:gd name="T3" fmla="*/ 21 h 44"/>
                <a:gd name="T4" fmla="*/ 46 w 61"/>
                <a:gd name="T5" fmla="*/ 30 h 44"/>
                <a:gd name="T6" fmla="*/ 36 w 61"/>
                <a:gd name="T7" fmla="*/ 38 h 44"/>
                <a:gd name="T8" fmla="*/ 26 w 61"/>
                <a:gd name="T9" fmla="*/ 44 h 44"/>
                <a:gd name="T10" fmla="*/ 2 w 61"/>
                <a:gd name="T11" fmla="*/ 43 h 44"/>
                <a:gd name="T12" fmla="*/ 0 w 61"/>
                <a:gd name="T13" fmla="*/ 28 h 44"/>
                <a:gd name="T14" fmla="*/ 8 w 61"/>
                <a:gd name="T15" fmla="*/ 20 h 44"/>
                <a:gd name="T16" fmla="*/ 20 w 61"/>
                <a:gd name="T17" fmla="*/ 12 h 44"/>
                <a:gd name="T18" fmla="*/ 31 w 61"/>
                <a:gd name="T19" fmla="*/ 0 h 44"/>
                <a:gd name="T20" fmla="*/ 39 w 61"/>
                <a:gd name="T21" fmla="*/ 0 h 44"/>
                <a:gd name="T22" fmla="*/ 47 w 61"/>
                <a:gd name="T23" fmla="*/ 3 h 44"/>
                <a:gd name="T24" fmla="*/ 54 w 61"/>
                <a:gd name="T25" fmla="*/ 7 h 44"/>
                <a:gd name="T26" fmla="*/ 61 w 61"/>
                <a:gd name="T27" fmla="*/ 13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44"/>
                <a:gd name="T44" fmla="*/ 61 w 61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44">
                  <a:moveTo>
                    <a:pt x="61" y="13"/>
                  </a:moveTo>
                  <a:lnTo>
                    <a:pt x="54" y="21"/>
                  </a:lnTo>
                  <a:lnTo>
                    <a:pt x="46" y="30"/>
                  </a:lnTo>
                  <a:lnTo>
                    <a:pt x="36" y="38"/>
                  </a:lnTo>
                  <a:lnTo>
                    <a:pt x="26" y="44"/>
                  </a:lnTo>
                  <a:lnTo>
                    <a:pt x="2" y="43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3"/>
                  </a:lnTo>
                  <a:lnTo>
                    <a:pt x="54" y="7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09" name="Freeform 15"/>
            <p:cNvSpPr>
              <a:spLocks/>
            </p:cNvSpPr>
            <p:nvPr/>
          </p:nvSpPr>
          <p:spPr bwMode="auto">
            <a:xfrm>
              <a:off x="5972" y="1377"/>
              <a:ext cx="640" cy="1046"/>
            </a:xfrm>
            <a:custGeom>
              <a:avLst/>
              <a:gdLst>
                <a:gd name="T0" fmla="*/ 538 w 640"/>
                <a:gd name="T1" fmla="*/ 1046 h 1046"/>
                <a:gd name="T2" fmla="*/ 475 w 640"/>
                <a:gd name="T3" fmla="*/ 1033 h 1046"/>
                <a:gd name="T4" fmla="*/ 411 w 640"/>
                <a:gd name="T5" fmla="*/ 1021 h 1046"/>
                <a:gd name="T6" fmla="*/ 336 w 640"/>
                <a:gd name="T7" fmla="*/ 992 h 1046"/>
                <a:gd name="T8" fmla="*/ 254 w 640"/>
                <a:gd name="T9" fmla="*/ 977 h 1046"/>
                <a:gd name="T10" fmla="*/ 173 w 640"/>
                <a:gd name="T11" fmla="*/ 967 h 1046"/>
                <a:gd name="T12" fmla="*/ 93 w 640"/>
                <a:gd name="T13" fmla="*/ 951 h 1046"/>
                <a:gd name="T14" fmla="*/ 21 w 640"/>
                <a:gd name="T15" fmla="*/ 917 h 1046"/>
                <a:gd name="T16" fmla="*/ 6 w 640"/>
                <a:gd name="T17" fmla="*/ 807 h 1046"/>
                <a:gd name="T18" fmla="*/ 37 w 640"/>
                <a:gd name="T19" fmla="*/ 677 h 1046"/>
                <a:gd name="T20" fmla="*/ 83 w 640"/>
                <a:gd name="T21" fmla="*/ 553 h 1046"/>
                <a:gd name="T22" fmla="*/ 160 w 640"/>
                <a:gd name="T23" fmla="*/ 597 h 1046"/>
                <a:gd name="T24" fmla="*/ 248 w 640"/>
                <a:gd name="T25" fmla="*/ 618 h 1046"/>
                <a:gd name="T26" fmla="*/ 333 w 640"/>
                <a:gd name="T27" fmla="*/ 605 h 1046"/>
                <a:gd name="T28" fmla="*/ 401 w 640"/>
                <a:gd name="T29" fmla="*/ 556 h 1046"/>
                <a:gd name="T30" fmla="*/ 462 w 640"/>
                <a:gd name="T31" fmla="*/ 492 h 1046"/>
                <a:gd name="T32" fmla="*/ 475 w 640"/>
                <a:gd name="T33" fmla="*/ 455 h 1046"/>
                <a:gd name="T34" fmla="*/ 450 w 640"/>
                <a:gd name="T35" fmla="*/ 445 h 1046"/>
                <a:gd name="T36" fmla="*/ 373 w 640"/>
                <a:gd name="T37" fmla="*/ 530 h 1046"/>
                <a:gd name="T38" fmla="*/ 279 w 640"/>
                <a:gd name="T39" fmla="*/ 584 h 1046"/>
                <a:gd name="T40" fmla="*/ 178 w 640"/>
                <a:gd name="T41" fmla="*/ 572 h 1046"/>
                <a:gd name="T42" fmla="*/ 107 w 640"/>
                <a:gd name="T43" fmla="*/ 502 h 1046"/>
                <a:gd name="T44" fmla="*/ 63 w 640"/>
                <a:gd name="T45" fmla="*/ 419 h 1046"/>
                <a:gd name="T46" fmla="*/ 57 w 640"/>
                <a:gd name="T47" fmla="*/ 290 h 1046"/>
                <a:gd name="T48" fmla="*/ 81 w 640"/>
                <a:gd name="T49" fmla="*/ 182 h 1046"/>
                <a:gd name="T50" fmla="*/ 91 w 640"/>
                <a:gd name="T51" fmla="*/ 231 h 1046"/>
                <a:gd name="T52" fmla="*/ 107 w 640"/>
                <a:gd name="T53" fmla="*/ 277 h 1046"/>
                <a:gd name="T54" fmla="*/ 150 w 640"/>
                <a:gd name="T55" fmla="*/ 300 h 1046"/>
                <a:gd name="T56" fmla="*/ 197 w 640"/>
                <a:gd name="T57" fmla="*/ 277 h 1046"/>
                <a:gd name="T58" fmla="*/ 236 w 640"/>
                <a:gd name="T59" fmla="*/ 239 h 1046"/>
                <a:gd name="T60" fmla="*/ 280 w 640"/>
                <a:gd name="T61" fmla="*/ 189 h 1046"/>
                <a:gd name="T62" fmla="*/ 331 w 640"/>
                <a:gd name="T63" fmla="*/ 143 h 1046"/>
                <a:gd name="T64" fmla="*/ 387 w 640"/>
                <a:gd name="T65" fmla="*/ 104 h 1046"/>
                <a:gd name="T66" fmla="*/ 414 w 640"/>
                <a:gd name="T67" fmla="*/ 102 h 1046"/>
                <a:gd name="T68" fmla="*/ 406 w 640"/>
                <a:gd name="T69" fmla="*/ 86 h 1046"/>
                <a:gd name="T70" fmla="*/ 380 w 640"/>
                <a:gd name="T71" fmla="*/ 73 h 1046"/>
                <a:gd name="T72" fmla="*/ 356 w 640"/>
                <a:gd name="T73" fmla="*/ 79 h 1046"/>
                <a:gd name="T74" fmla="*/ 315 w 640"/>
                <a:gd name="T75" fmla="*/ 115 h 1046"/>
                <a:gd name="T76" fmla="*/ 271 w 640"/>
                <a:gd name="T77" fmla="*/ 158 h 1046"/>
                <a:gd name="T78" fmla="*/ 246 w 640"/>
                <a:gd name="T79" fmla="*/ 179 h 1046"/>
                <a:gd name="T80" fmla="*/ 272 w 640"/>
                <a:gd name="T81" fmla="*/ 135 h 1046"/>
                <a:gd name="T82" fmla="*/ 305 w 640"/>
                <a:gd name="T83" fmla="*/ 88 h 1046"/>
                <a:gd name="T84" fmla="*/ 470 w 640"/>
                <a:gd name="T85" fmla="*/ 58 h 1046"/>
                <a:gd name="T86" fmla="*/ 543 w 640"/>
                <a:gd name="T87" fmla="*/ 241 h 1046"/>
                <a:gd name="T88" fmla="*/ 602 w 640"/>
                <a:gd name="T89" fmla="*/ 432 h 1046"/>
                <a:gd name="T90" fmla="*/ 636 w 640"/>
                <a:gd name="T91" fmla="*/ 631 h 1046"/>
                <a:gd name="T92" fmla="*/ 633 w 640"/>
                <a:gd name="T93" fmla="*/ 832 h 1046"/>
                <a:gd name="T94" fmla="*/ 581 w 640"/>
                <a:gd name="T95" fmla="*/ 1036 h 10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0"/>
                <a:gd name="T145" fmla="*/ 0 h 1046"/>
                <a:gd name="T146" fmla="*/ 640 w 640"/>
                <a:gd name="T147" fmla="*/ 1046 h 10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0" h="1046">
                  <a:moveTo>
                    <a:pt x="581" y="1036"/>
                  </a:moveTo>
                  <a:lnTo>
                    <a:pt x="560" y="1042"/>
                  </a:lnTo>
                  <a:lnTo>
                    <a:pt x="538" y="1046"/>
                  </a:lnTo>
                  <a:lnTo>
                    <a:pt x="517" y="1044"/>
                  </a:lnTo>
                  <a:lnTo>
                    <a:pt x="496" y="1039"/>
                  </a:lnTo>
                  <a:lnTo>
                    <a:pt x="475" y="1033"/>
                  </a:lnTo>
                  <a:lnTo>
                    <a:pt x="453" y="1028"/>
                  </a:lnTo>
                  <a:lnTo>
                    <a:pt x="432" y="1023"/>
                  </a:lnTo>
                  <a:lnTo>
                    <a:pt x="411" y="1021"/>
                  </a:lnTo>
                  <a:lnTo>
                    <a:pt x="387" y="1010"/>
                  </a:lnTo>
                  <a:lnTo>
                    <a:pt x="362" y="1000"/>
                  </a:lnTo>
                  <a:lnTo>
                    <a:pt x="336" y="992"/>
                  </a:lnTo>
                  <a:lnTo>
                    <a:pt x="310" y="985"/>
                  </a:lnTo>
                  <a:lnTo>
                    <a:pt x="282" y="980"/>
                  </a:lnTo>
                  <a:lnTo>
                    <a:pt x="254" y="977"/>
                  </a:lnTo>
                  <a:lnTo>
                    <a:pt x="227" y="974"/>
                  </a:lnTo>
                  <a:lnTo>
                    <a:pt x="201" y="971"/>
                  </a:lnTo>
                  <a:lnTo>
                    <a:pt x="173" y="967"/>
                  </a:lnTo>
                  <a:lnTo>
                    <a:pt x="145" y="962"/>
                  </a:lnTo>
                  <a:lnTo>
                    <a:pt x="119" y="958"/>
                  </a:lnTo>
                  <a:lnTo>
                    <a:pt x="93" y="951"/>
                  </a:lnTo>
                  <a:lnTo>
                    <a:pt x="68" y="941"/>
                  </a:lnTo>
                  <a:lnTo>
                    <a:pt x="44" y="931"/>
                  </a:lnTo>
                  <a:lnTo>
                    <a:pt x="21" y="917"/>
                  </a:lnTo>
                  <a:lnTo>
                    <a:pt x="0" y="900"/>
                  </a:lnTo>
                  <a:lnTo>
                    <a:pt x="1" y="853"/>
                  </a:lnTo>
                  <a:lnTo>
                    <a:pt x="6" y="807"/>
                  </a:lnTo>
                  <a:lnTo>
                    <a:pt x="14" y="763"/>
                  </a:lnTo>
                  <a:lnTo>
                    <a:pt x="24" y="719"/>
                  </a:lnTo>
                  <a:lnTo>
                    <a:pt x="37" y="677"/>
                  </a:lnTo>
                  <a:lnTo>
                    <a:pt x="52" y="634"/>
                  </a:lnTo>
                  <a:lnTo>
                    <a:pt x="67" y="594"/>
                  </a:lnTo>
                  <a:lnTo>
                    <a:pt x="83" y="553"/>
                  </a:lnTo>
                  <a:lnTo>
                    <a:pt x="107" y="569"/>
                  </a:lnTo>
                  <a:lnTo>
                    <a:pt x="134" y="584"/>
                  </a:lnTo>
                  <a:lnTo>
                    <a:pt x="160" y="597"/>
                  </a:lnTo>
                  <a:lnTo>
                    <a:pt x="189" y="607"/>
                  </a:lnTo>
                  <a:lnTo>
                    <a:pt x="217" y="615"/>
                  </a:lnTo>
                  <a:lnTo>
                    <a:pt x="248" y="618"/>
                  </a:lnTo>
                  <a:lnTo>
                    <a:pt x="277" y="620"/>
                  </a:lnTo>
                  <a:lnTo>
                    <a:pt x="308" y="616"/>
                  </a:lnTo>
                  <a:lnTo>
                    <a:pt x="333" y="605"/>
                  </a:lnTo>
                  <a:lnTo>
                    <a:pt x="357" y="592"/>
                  </a:lnTo>
                  <a:lnTo>
                    <a:pt x="380" y="574"/>
                  </a:lnTo>
                  <a:lnTo>
                    <a:pt x="401" y="556"/>
                  </a:lnTo>
                  <a:lnTo>
                    <a:pt x="422" y="535"/>
                  </a:lnTo>
                  <a:lnTo>
                    <a:pt x="442" y="514"/>
                  </a:lnTo>
                  <a:lnTo>
                    <a:pt x="462" y="492"/>
                  </a:lnTo>
                  <a:lnTo>
                    <a:pt x="480" y="471"/>
                  </a:lnTo>
                  <a:lnTo>
                    <a:pt x="478" y="461"/>
                  </a:lnTo>
                  <a:lnTo>
                    <a:pt x="475" y="455"/>
                  </a:lnTo>
                  <a:lnTo>
                    <a:pt x="468" y="450"/>
                  </a:lnTo>
                  <a:lnTo>
                    <a:pt x="460" y="445"/>
                  </a:lnTo>
                  <a:lnTo>
                    <a:pt x="450" y="445"/>
                  </a:lnTo>
                  <a:lnTo>
                    <a:pt x="426" y="474"/>
                  </a:lnTo>
                  <a:lnTo>
                    <a:pt x="400" y="502"/>
                  </a:lnTo>
                  <a:lnTo>
                    <a:pt x="373" y="530"/>
                  </a:lnTo>
                  <a:lnTo>
                    <a:pt x="344" y="553"/>
                  </a:lnTo>
                  <a:lnTo>
                    <a:pt x="313" y="572"/>
                  </a:lnTo>
                  <a:lnTo>
                    <a:pt x="279" y="584"/>
                  </a:lnTo>
                  <a:lnTo>
                    <a:pt x="243" y="589"/>
                  </a:lnTo>
                  <a:lnTo>
                    <a:pt x="202" y="584"/>
                  </a:lnTo>
                  <a:lnTo>
                    <a:pt x="178" y="572"/>
                  </a:lnTo>
                  <a:lnTo>
                    <a:pt x="153" y="554"/>
                  </a:lnTo>
                  <a:lnTo>
                    <a:pt x="130" y="530"/>
                  </a:lnTo>
                  <a:lnTo>
                    <a:pt x="107" y="502"/>
                  </a:lnTo>
                  <a:lnTo>
                    <a:pt x="90" y="473"/>
                  </a:lnTo>
                  <a:lnTo>
                    <a:pt x="73" y="445"/>
                  </a:lnTo>
                  <a:lnTo>
                    <a:pt x="63" y="419"/>
                  </a:lnTo>
                  <a:lnTo>
                    <a:pt x="57" y="399"/>
                  </a:lnTo>
                  <a:lnTo>
                    <a:pt x="52" y="344"/>
                  </a:lnTo>
                  <a:lnTo>
                    <a:pt x="57" y="290"/>
                  </a:lnTo>
                  <a:lnTo>
                    <a:pt x="65" y="236"/>
                  </a:lnTo>
                  <a:lnTo>
                    <a:pt x="73" y="182"/>
                  </a:lnTo>
                  <a:lnTo>
                    <a:pt x="81" y="182"/>
                  </a:lnTo>
                  <a:lnTo>
                    <a:pt x="85" y="199"/>
                  </a:lnTo>
                  <a:lnTo>
                    <a:pt x="88" y="215"/>
                  </a:lnTo>
                  <a:lnTo>
                    <a:pt x="91" y="231"/>
                  </a:lnTo>
                  <a:lnTo>
                    <a:pt x="94" y="248"/>
                  </a:lnTo>
                  <a:lnTo>
                    <a:pt x="99" y="264"/>
                  </a:lnTo>
                  <a:lnTo>
                    <a:pt x="107" y="277"/>
                  </a:lnTo>
                  <a:lnTo>
                    <a:pt x="117" y="290"/>
                  </a:lnTo>
                  <a:lnTo>
                    <a:pt x="132" y="300"/>
                  </a:lnTo>
                  <a:lnTo>
                    <a:pt x="150" y="300"/>
                  </a:lnTo>
                  <a:lnTo>
                    <a:pt x="166" y="295"/>
                  </a:lnTo>
                  <a:lnTo>
                    <a:pt x="183" y="287"/>
                  </a:lnTo>
                  <a:lnTo>
                    <a:pt x="197" y="277"/>
                  </a:lnTo>
                  <a:lnTo>
                    <a:pt x="212" y="264"/>
                  </a:lnTo>
                  <a:lnTo>
                    <a:pt x="225" y="251"/>
                  </a:lnTo>
                  <a:lnTo>
                    <a:pt x="236" y="239"/>
                  </a:lnTo>
                  <a:lnTo>
                    <a:pt x="248" y="226"/>
                  </a:lnTo>
                  <a:lnTo>
                    <a:pt x="264" y="207"/>
                  </a:lnTo>
                  <a:lnTo>
                    <a:pt x="280" y="189"/>
                  </a:lnTo>
                  <a:lnTo>
                    <a:pt x="297" y="173"/>
                  </a:lnTo>
                  <a:lnTo>
                    <a:pt x="313" y="158"/>
                  </a:lnTo>
                  <a:lnTo>
                    <a:pt x="331" y="143"/>
                  </a:lnTo>
                  <a:lnTo>
                    <a:pt x="347" y="128"/>
                  </a:lnTo>
                  <a:lnTo>
                    <a:pt x="367" y="115"/>
                  </a:lnTo>
                  <a:lnTo>
                    <a:pt x="387" y="104"/>
                  </a:lnTo>
                  <a:lnTo>
                    <a:pt x="393" y="106"/>
                  </a:lnTo>
                  <a:lnTo>
                    <a:pt x="405" y="104"/>
                  </a:lnTo>
                  <a:lnTo>
                    <a:pt x="414" y="102"/>
                  </a:lnTo>
                  <a:lnTo>
                    <a:pt x="419" y="101"/>
                  </a:lnTo>
                  <a:lnTo>
                    <a:pt x="413" y="93"/>
                  </a:lnTo>
                  <a:lnTo>
                    <a:pt x="406" y="86"/>
                  </a:lnTo>
                  <a:lnTo>
                    <a:pt x="398" y="79"/>
                  </a:lnTo>
                  <a:lnTo>
                    <a:pt x="390" y="75"/>
                  </a:lnTo>
                  <a:lnTo>
                    <a:pt x="380" y="73"/>
                  </a:lnTo>
                  <a:lnTo>
                    <a:pt x="372" y="71"/>
                  </a:lnTo>
                  <a:lnTo>
                    <a:pt x="364" y="75"/>
                  </a:lnTo>
                  <a:lnTo>
                    <a:pt x="356" y="79"/>
                  </a:lnTo>
                  <a:lnTo>
                    <a:pt x="342" y="91"/>
                  </a:lnTo>
                  <a:lnTo>
                    <a:pt x="329" y="104"/>
                  </a:lnTo>
                  <a:lnTo>
                    <a:pt x="315" y="115"/>
                  </a:lnTo>
                  <a:lnTo>
                    <a:pt x="300" y="130"/>
                  </a:lnTo>
                  <a:lnTo>
                    <a:pt x="285" y="143"/>
                  </a:lnTo>
                  <a:lnTo>
                    <a:pt x="271" y="158"/>
                  </a:lnTo>
                  <a:lnTo>
                    <a:pt x="254" y="174"/>
                  </a:lnTo>
                  <a:lnTo>
                    <a:pt x="240" y="190"/>
                  </a:lnTo>
                  <a:lnTo>
                    <a:pt x="246" y="179"/>
                  </a:lnTo>
                  <a:lnTo>
                    <a:pt x="254" y="164"/>
                  </a:lnTo>
                  <a:lnTo>
                    <a:pt x="263" y="150"/>
                  </a:lnTo>
                  <a:lnTo>
                    <a:pt x="272" y="135"/>
                  </a:lnTo>
                  <a:lnTo>
                    <a:pt x="284" y="119"/>
                  </a:lnTo>
                  <a:lnTo>
                    <a:pt x="294" y="102"/>
                  </a:lnTo>
                  <a:lnTo>
                    <a:pt x="305" y="88"/>
                  </a:lnTo>
                  <a:lnTo>
                    <a:pt x="316" y="73"/>
                  </a:lnTo>
                  <a:lnTo>
                    <a:pt x="444" y="0"/>
                  </a:lnTo>
                  <a:lnTo>
                    <a:pt x="470" y="58"/>
                  </a:lnTo>
                  <a:lnTo>
                    <a:pt x="494" y="119"/>
                  </a:lnTo>
                  <a:lnTo>
                    <a:pt x="519" y="179"/>
                  </a:lnTo>
                  <a:lnTo>
                    <a:pt x="543" y="241"/>
                  </a:lnTo>
                  <a:lnTo>
                    <a:pt x="564" y="305"/>
                  </a:lnTo>
                  <a:lnTo>
                    <a:pt x="584" y="368"/>
                  </a:lnTo>
                  <a:lnTo>
                    <a:pt x="602" y="432"/>
                  </a:lnTo>
                  <a:lnTo>
                    <a:pt x="617" y="497"/>
                  </a:lnTo>
                  <a:lnTo>
                    <a:pt x="628" y="564"/>
                  </a:lnTo>
                  <a:lnTo>
                    <a:pt x="636" y="631"/>
                  </a:lnTo>
                  <a:lnTo>
                    <a:pt x="640" y="698"/>
                  </a:lnTo>
                  <a:lnTo>
                    <a:pt x="638" y="765"/>
                  </a:lnTo>
                  <a:lnTo>
                    <a:pt x="633" y="832"/>
                  </a:lnTo>
                  <a:lnTo>
                    <a:pt x="622" y="900"/>
                  </a:lnTo>
                  <a:lnTo>
                    <a:pt x="604" y="967"/>
                  </a:lnTo>
                  <a:lnTo>
                    <a:pt x="581" y="1036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10" name="Freeform 16"/>
            <p:cNvSpPr>
              <a:spLocks/>
            </p:cNvSpPr>
            <p:nvPr/>
          </p:nvSpPr>
          <p:spPr bwMode="auto">
            <a:xfrm>
              <a:off x="6045" y="1416"/>
              <a:ext cx="48" cy="114"/>
            </a:xfrm>
            <a:custGeom>
              <a:avLst/>
              <a:gdLst>
                <a:gd name="T0" fmla="*/ 31 w 48"/>
                <a:gd name="T1" fmla="*/ 27 h 114"/>
                <a:gd name="T2" fmla="*/ 48 w 48"/>
                <a:gd name="T3" fmla="*/ 29 h 114"/>
                <a:gd name="T4" fmla="*/ 46 w 48"/>
                <a:gd name="T5" fmla="*/ 52 h 114"/>
                <a:gd name="T6" fmla="*/ 39 w 48"/>
                <a:gd name="T7" fmla="*/ 73 h 114"/>
                <a:gd name="T8" fmla="*/ 30 w 48"/>
                <a:gd name="T9" fmla="*/ 94 h 114"/>
                <a:gd name="T10" fmla="*/ 20 w 48"/>
                <a:gd name="T11" fmla="*/ 114 h 114"/>
                <a:gd name="T12" fmla="*/ 8 w 48"/>
                <a:gd name="T13" fmla="*/ 114 h 114"/>
                <a:gd name="T14" fmla="*/ 3 w 48"/>
                <a:gd name="T15" fmla="*/ 106 h 114"/>
                <a:gd name="T16" fmla="*/ 2 w 48"/>
                <a:gd name="T17" fmla="*/ 91 h 114"/>
                <a:gd name="T18" fmla="*/ 0 w 48"/>
                <a:gd name="T19" fmla="*/ 80 h 114"/>
                <a:gd name="T20" fmla="*/ 17 w 48"/>
                <a:gd name="T21" fmla="*/ 0 h 114"/>
                <a:gd name="T22" fmla="*/ 20 w 48"/>
                <a:gd name="T23" fmla="*/ 8 h 114"/>
                <a:gd name="T24" fmla="*/ 21 w 48"/>
                <a:gd name="T25" fmla="*/ 14 h 114"/>
                <a:gd name="T26" fmla="*/ 25 w 48"/>
                <a:gd name="T27" fmla="*/ 21 h 114"/>
                <a:gd name="T28" fmla="*/ 31 w 48"/>
                <a:gd name="T29" fmla="*/ 27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14"/>
                <a:gd name="T47" fmla="*/ 48 w 48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14">
                  <a:moveTo>
                    <a:pt x="31" y="27"/>
                  </a:moveTo>
                  <a:lnTo>
                    <a:pt x="48" y="29"/>
                  </a:lnTo>
                  <a:lnTo>
                    <a:pt x="46" y="52"/>
                  </a:lnTo>
                  <a:lnTo>
                    <a:pt x="39" y="73"/>
                  </a:lnTo>
                  <a:lnTo>
                    <a:pt x="30" y="94"/>
                  </a:lnTo>
                  <a:lnTo>
                    <a:pt x="20" y="114"/>
                  </a:lnTo>
                  <a:lnTo>
                    <a:pt x="8" y="114"/>
                  </a:lnTo>
                  <a:lnTo>
                    <a:pt x="3" y="106"/>
                  </a:lnTo>
                  <a:lnTo>
                    <a:pt x="2" y="91"/>
                  </a:lnTo>
                  <a:lnTo>
                    <a:pt x="0" y="80"/>
                  </a:lnTo>
                  <a:lnTo>
                    <a:pt x="17" y="0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5" y="21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11" name="Freeform 17"/>
            <p:cNvSpPr>
              <a:spLocks/>
            </p:cNvSpPr>
            <p:nvPr/>
          </p:nvSpPr>
          <p:spPr bwMode="auto">
            <a:xfrm>
              <a:off x="6574" y="1669"/>
              <a:ext cx="106" cy="236"/>
            </a:xfrm>
            <a:custGeom>
              <a:avLst/>
              <a:gdLst>
                <a:gd name="T0" fmla="*/ 106 w 106"/>
                <a:gd name="T1" fmla="*/ 174 h 236"/>
                <a:gd name="T2" fmla="*/ 96 w 106"/>
                <a:gd name="T3" fmla="*/ 191 h 236"/>
                <a:gd name="T4" fmla="*/ 86 w 106"/>
                <a:gd name="T5" fmla="*/ 205 h 236"/>
                <a:gd name="T6" fmla="*/ 73 w 106"/>
                <a:gd name="T7" fmla="*/ 222 h 236"/>
                <a:gd name="T8" fmla="*/ 60 w 106"/>
                <a:gd name="T9" fmla="*/ 236 h 236"/>
                <a:gd name="T10" fmla="*/ 52 w 106"/>
                <a:gd name="T11" fmla="*/ 207 h 236"/>
                <a:gd name="T12" fmla="*/ 46 w 106"/>
                <a:gd name="T13" fmla="*/ 179 h 236"/>
                <a:gd name="T14" fmla="*/ 38 w 106"/>
                <a:gd name="T15" fmla="*/ 148 h 236"/>
                <a:gd name="T16" fmla="*/ 31 w 106"/>
                <a:gd name="T17" fmla="*/ 119 h 236"/>
                <a:gd name="T18" fmla="*/ 23 w 106"/>
                <a:gd name="T19" fmla="*/ 88 h 236"/>
                <a:gd name="T20" fmla="*/ 16 w 106"/>
                <a:gd name="T21" fmla="*/ 58 h 236"/>
                <a:gd name="T22" fmla="*/ 8 w 106"/>
                <a:gd name="T23" fmla="*/ 29 h 236"/>
                <a:gd name="T24" fmla="*/ 0 w 106"/>
                <a:gd name="T25" fmla="*/ 0 h 236"/>
                <a:gd name="T26" fmla="*/ 20 w 106"/>
                <a:gd name="T27" fmla="*/ 18 h 236"/>
                <a:gd name="T28" fmla="*/ 39 w 106"/>
                <a:gd name="T29" fmla="*/ 37 h 236"/>
                <a:gd name="T30" fmla="*/ 57 w 106"/>
                <a:gd name="T31" fmla="*/ 58 h 236"/>
                <a:gd name="T32" fmla="*/ 73 w 106"/>
                <a:gd name="T33" fmla="*/ 80 h 236"/>
                <a:gd name="T34" fmla="*/ 86 w 106"/>
                <a:gd name="T35" fmla="*/ 101 h 236"/>
                <a:gd name="T36" fmla="*/ 98 w 106"/>
                <a:gd name="T37" fmla="*/ 125 h 236"/>
                <a:gd name="T38" fmla="*/ 104 w 106"/>
                <a:gd name="T39" fmla="*/ 150 h 236"/>
                <a:gd name="T40" fmla="*/ 106 w 106"/>
                <a:gd name="T41" fmla="*/ 174 h 2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236"/>
                <a:gd name="T65" fmla="*/ 106 w 106"/>
                <a:gd name="T66" fmla="*/ 236 h 2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236">
                  <a:moveTo>
                    <a:pt x="106" y="174"/>
                  </a:moveTo>
                  <a:lnTo>
                    <a:pt x="96" y="191"/>
                  </a:lnTo>
                  <a:lnTo>
                    <a:pt x="86" y="205"/>
                  </a:lnTo>
                  <a:lnTo>
                    <a:pt x="73" y="222"/>
                  </a:lnTo>
                  <a:lnTo>
                    <a:pt x="60" y="236"/>
                  </a:lnTo>
                  <a:lnTo>
                    <a:pt x="52" y="207"/>
                  </a:lnTo>
                  <a:lnTo>
                    <a:pt x="46" y="179"/>
                  </a:lnTo>
                  <a:lnTo>
                    <a:pt x="38" y="148"/>
                  </a:lnTo>
                  <a:lnTo>
                    <a:pt x="31" y="119"/>
                  </a:lnTo>
                  <a:lnTo>
                    <a:pt x="23" y="88"/>
                  </a:lnTo>
                  <a:lnTo>
                    <a:pt x="16" y="58"/>
                  </a:lnTo>
                  <a:lnTo>
                    <a:pt x="8" y="29"/>
                  </a:lnTo>
                  <a:lnTo>
                    <a:pt x="0" y="0"/>
                  </a:lnTo>
                  <a:lnTo>
                    <a:pt x="20" y="18"/>
                  </a:lnTo>
                  <a:lnTo>
                    <a:pt x="39" y="37"/>
                  </a:lnTo>
                  <a:lnTo>
                    <a:pt x="57" y="58"/>
                  </a:lnTo>
                  <a:lnTo>
                    <a:pt x="73" y="80"/>
                  </a:lnTo>
                  <a:lnTo>
                    <a:pt x="86" y="101"/>
                  </a:lnTo>
                  <a:lnTo>
                    <a:pt x="98" y="125"/>
                  </a:lnTo>
                  <a:lnTo>
                    <a:pt x="104" y="150"/>
                  </a:lnTo>
                  <a:lnTo>
                    <a:pt x="106" y="174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12" name="Freeform 18"/>
            <p:cNvSpPr>
              <a:spLocks/>
            </p:cNvSpPr>
            <p:nvPr/>
          </p:nvSpPr>
          <p:spPr bwMode="auto">
            <a:xfrm>
              <a:off x="6646" y="2062"/>
              <a:ext cx="150" cy="64"/>
            </a:xfrm>
            <a:custGeom>
              <a:avLst/>
              <a:gdLst>
                <a:gd name="T0" fmla="*/ 150 w 150"/>
                <a:gd name="T1" fmla="*/ 34 h 64"/>
                <a:gd name="T2" fmla="*/ 134 w 150"/>
                <a:gd name="T3" fmla="*/ 54 h 64"/>
                <a:gd name="T4" fmla="*/ 117 w 150"/>
                <a:gd name="T5" fmla="*/ 64 h 64"/>
                <a:gd name="T6" fmla="*/ 98 w 150"/>
                <a:gd name="T7" fmla="*/ 64 h 64"/>
                <a:gd name="T8" fmla="*/ 80 w 150"/>
                <a:gd name="T9" fmla="*/ 59 h 64"/>
                <a:gd name="T10" fmla="*/ 60 w 150"/>
                <a:gd name="T11" fmla="*/ 49 h 64"/>
                <a:gd name="T12" fmla="*/ 41 w 150"/>
                <a:gd name="T13" fmla="*/ 41 h 64"/>
                <a:gd name="T14" fmla="*/ 21 w 150"/>
                <a:gd name="T15" fmla="*/ 33 h 64"/>
                <a:gd name="T16" fmla="*/ 3 w 150"/>
                <a:gd name="T17" fmla="*/ 28 h 64"/>
                <a:gd name="T18" fmla="*/ 0 w 150"/>
                <a:gd name="T19" fmla="*/ 0 h 64"/>
                <a:gd name="T20" fmla="*/ 18 w 150"/>
                <a:gd name="T21" fmla="*/ 5 h 64"/>
                <a:gd name="T22" fmla="*/ 37 w 150"/>
                <a:gd name="T23" fmla="*/ 10 h 64"/>
                <a:gd name="T24" fmla="*/ 55 w 150"/>
                <a:gd name="T25" fmla="*/ 15 h 64"/>
                <a:gd name="T26" fmla="*/ 73 w 150"/>
                <a:gd name="T27" fmla="*/ 20 h 64"/>
                <a:gd name="T28" fmla="*/ 93 w 150"/>
                <a:gd name="T29" fmla="*/ 23 h 64"/>
                <a:gd name="T30" fmla="*/ 111 w 150"/>
                <a:gd name="T31" fmla="*/ 28 h 64"/>
                <a:gd name="T32" fmla="*/ 130 w 150"/>
                <a:gd name="T33" fmla="*/ 31 h 64"/>
                <a:gd name="T34" fmla="*/ 150 w 150"/>
                <a:gd name="T35" fmla="*/ 34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64"/>
                <a:gd name="T56" fmla="*/ 150 w 150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64">
                  <a:moveTo>
                    <a:pt x="150" y="34"/>
                  </a:moveTo>
                  <a:lnTo>
                    <a:pt x="134" y="54"/>
                  </a:lnTo>
                  <a:lnTo>
                    <a:pt x="117" y="64"/>
                  </a:lnTo>
                  <a:lnTo>
                    <a:pt x="98" y="64"/>
                  </a:lnTo>
                  <a:lnTo>
                    <a:pt x="80" y="59"/>
                  </a:lnTo>
                  <a:lnTo>
                    <a:pt x="60" y="49"/>
                  </a:lnTo>
                  <a:lnTo>
                    <a:pt x="41" y="41"/>
                  </a:lnTo>
                  <a:lnTo>
                    <a:pt x="21" y="33"/>
                  </a:lnTo>
                  <a:lnTo>
                    <a:pt x="3" y="28"/>
                  </a:lnTo>
                  <a:lnTo>
                    <a:pt x="0" y="0"/>
                  </a:lnTo>
                  <a:lnTo>
                    <a:pt x="18" y="5"/>
                  </a:lnTo>
                  <a:lnTo>
                    <a:pt x="37" y="10"/>
                  </a:lnTo>
                  <a:lnTo>
                    <a:pt x="55" y="15"/>
                  </a:lnTo>
                  <a:lnTo>
                    <a:pt x="73" y="20"/>
                  </a:lnTo>
                  <a:lnTo>
                    <a:pt x="93" y="23"/>
                  </a:lnTo>
                  <a:lnTo>
                    <a:pt x="111" y="28"/>
                  </a:lnTo>
                  <a:lnTo>
                    <a:pt x="130" y="31"/>
                  </a:lnTo>
                  <a:lnTo>
                    <a:pt x="150" y="34"/>
                  </a:lnTo>
                  <a:close/>
                </a:path>
              </a:pathLst>
            </a:custGeom>
            <a:gradFill rotWithShape="0">
              <a:gsLst>
                <a:gs pos="0">
                  <a:srgbClr val="D99D17"/>
                </a:gs>
                <a:gs pos="100000">
                  <a:srgbClr val="64490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13" name="Freeform 19"/>
            <p:cNvSpPr>
              <a:spLocks/>
            </p:cNvSpPr>
            <p:nvPr/>
          </p:nvSpPr>
          <p:spPr bwMode="auto">
            <a:xfrm>
              <a:off x="6533" y="2117"/>
              <a:ext cx="201" cy="379"/>
            </a:xfrm>
            <a:custGeom>
              <a:avLst/>
              <a:gdLst>
                <a:gd name="T0" fmla="*/ 191 w 201"/>
                <a:gd name="T1" fmla="*/ 98 h 379"/>
                <a:gd name="T2" fmla="*/ 180 w 201"/>
                <a:gd name="T3" fmla="*/ 165 h 379"/>
                <a:gd name="T4" fmla="*/ 175 w 201"/>
                <a:gd name="T5" fmla="*/ 235 h 379"/>
                <a:gd name="T6" fmla="*/ 172 w 201"/>
                <a:gd name="T7" fmla="*/ 309 h 379"/>
                <a:gd name="T8" fmla="*/ 167 w 201"/>
                <a:gd name="T9" fmla="*/ 379 h 379"/>
                <a:gd name="T10" fmla="*/ 10 w 201"/>
                <a:gd name="T11" fmla="*/ 369 h 379"/>
                <a:gd name="T12" fmla="*/ 8 w 201"/>
                <a:gd name="T13" fmla="*/ 361 h 379"/>
                <a:gd name="T14" fmla="*/ 5 w 201"/>
                <a:gd name="T15" fmla="*/ 353 h 379"/>
                <a:gd name="T16" fmla="*/ 3 w 201"/>
                <a:gd name="T17" fmla="*/ 346 h 379"/>
                <a:gd name="T18" fmla="*/ 0 w 201"/>
                <a:gd name="T19" fmla="*/ 338 h 379"/>
                <a:gd name="T20" fmla="*/ 8 w 201"/>
                <a:gd name="T21" fmla="*/ 335 h 379"/>
                <a:gd name="T22" fmla="*/ 20 w 201"/>
                <a:gd name="T23" fmla="*/ 332 h 379"/>
                <a:gd name="T24" fmla="*/ 30 w 201"/>
                <a:gd name="T25" fmla="*/ 329 h 379"/>
                <a:gd name="T26" fmla="*/ 41 w 201"/>
                <a:gd name="T27" fmla="*/ 325 h 379"/>
                <a:gd name="T28" fmla="*/ 49 w 201"/>
                <a:gd name="T29" fmla="*/ 322 h 379"/>
                <a:gd name="T30" fmla="*/ 57 w 201"/>
                <a:gd name="T31" fmla="*/ 315 h 379"/>
                <a:gd name="T32" fmla="*/ 61 w 201"/>
                <a:gd name="T33" fmla="*/ 306 h 379"/>
                <a:gd name="T34" fmla="*/ 62 w 201"/>
                <a:gd name="T35" fmla="*/ 294 h 379"/>
                <a:gd name="T36" fmla="*/ 72 w 201"/>
                <a:gd name="T37" fmla="*/ 258 h 379"/>
                <a:gd name="T38" fmla="*/ 82 w 201"/>
                <a:gd name="T39" fmla="*/ 222 h 379"/>
                <a:gd name="T40" fmla="*/ 92 w 201"/>
                <a:gd name="T41" fmla="*/ 185 h 379"/>
                <a:gd name="T42" fmla="*/ 101 w 201"/>
                <a:gd name="T43" fmla="*/ 149 h 379"/>
                <a:gd name="T44" fmla="*/ 108 w 201"/>
                <a:gd name="T45" fmla="*/ 113 h 379"/>
                <a:gd name="T46" fmla="*/ 114 w 201"/>
                <a:gd name="T47" fmla="*/ 76 h 379"/>
                <a:gd name="T48" fmla="*/ 116 w 201"/>
                <a:gd name="T49" fmla="*/ 38 h 379"/>
                <a:gd name="T50" fmla="*/ 114 w 201"/>
                <a:gd name="T51" fmla="*/ 0 h 379"/>
                <a:gd name="T52" fmla="*/ 131 w 201"/>
                <a:gd name="T53" fmla="*/ 7 h 379"/>
                <a:gd name="T54" fmla="*/ 149 w 201"/>
                <a:gd name="T55" fmla="*/ 14 h 379"/>
                <a:gd name="T56" fmla="*/ 167 w 201"/>
                <a:gd name="T57" fmla="*/ 20 h 379"/>
                <a:gd name="T58" fmla="*/ 183 w 201"/>
                <a:gd name="T59" fmla="*/ 30 h 379"/>
                <a:gd name="T60" fmla="*/ 194 w 201"/>
                <a:gd name="T61" fmla="*/ 41 h 379"/>
                <a:gd name="T62" fmla="*/ 201 w 201"/>
                <a:gd name="T63" fmla="*/ 56 h 379"/>
                <a:gd name="T64" fmla="*/ 201 w 201"/>
                <a:gd name="T65" fmla="*/ 76 h 379"/>
                <a:gd name="T66" fmla="*/ 191 w 201"/>
                <a:gd name="T67" fmla="*/ 98 h 3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1"/>
                <a:gd name="T103" fmla="*/ 0 h 379"/>
                <a:gd name="T104" fmla="*/ 201 w 201"/>
                <a:gd name="T105" fmla="*/ 379 h 3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1" h="379">
                  <a:moveTo>
                    <a:pt x="191" y="98"/>
                  </a:moveTo>
                  <a:lnTo>
                    <a:pt x="180" y="165"/>
                  </a:lnTo>
                  <a:lnTo>
                    <a:pt x="175" y="235"/>
                  </a:lnTo>
                  <a:lnTo>
                    <a:pt x="172" y="309"/>
                  </a:lnTo>
                  <a:lnTo>
                    <a:pt x="167" y="379"/>
                  </a:lnTo>
                  <a:lnTo>
                    <a:pt x="10" y="369"/>
                  </a:lnTo>
                  <a:lnTo>
                    <a:pt x="8" y="361"/>
                  </a:lnTo>
                  <a:lnTo>
                    <a:pt x="5" y="353"/>
                  </a:lnTo>
                  <a:lnTo>
                    <a:pt x="3" y="346"/>
                  </a:lnTo>
                  <a:lnTo>
                    <a:pt x="0" y="338"/>
                  </a:lnTo>
                  <a:lnTo>
                    <a:pt x="8" y="335"/>
                  </a:lnTo>
                  <a:lnTo>
                    <a:pt x="20" y="332"/>
                  </a:lnTo>
                  <a:lnTo>
                    <a:pt x="30" y="329"/>
                  </a:lnTo>
                  <a:lnTo>
                    <a:pt x="41" y="325"/>
                  </a:lnTo>
                  <a:lnTo>
                    <a:pt x="49" y="322"/>
                  </a:lnTo>
                  <a:lnTo>
                    <a:pt x="57" y="315"/>
                  </a:lnTo>
                  <a:lnTo>
                    <a:pt x="61" y="306"/>
                  </a:lnTo>
                  <a:lnTo>
                    <a:pt x="62" y="294"/>
                  </a:lnTo>
                  <a:lnTo>
                    <a:pt x="72" y="258"/>
                  </a:lnTo>
                  <a:lnTo>
                    <a:pt x="82" y="222"/>
                  </a:lnTo>
                  <a:lnTo>
                    <a:pt x="92" y="185"/>
                  </a:lnTo>
                  <a:lnTo>
                    <a:pt x="101" y="149"/>
                  </a:lnTo>
                  <a:lnTo>
                    <a:pt x="108" y="113"/>
                  </a:lnTo>
                  <a:lnTo>
                    <a:pt x="114" y="76"/>
                  </a:lnTo>
                  <a:lnTo>
                    <a:pt x="116" y="38"/>
                  </a:lnTo>
                  <a:lnTo>
                    <a:pt x="114" y="0"/>
                  </a:lnTo>
                  <a:lnTo>
                    <a:pt x="131" y="7"/>
                  </a:lnTo>
                  <a:lnTo>
                    <a:pt x="149" y="14"/>
                  </a:lnTo>
                  <a:lnTo>
                    <a:pt x="167" y="20"/>
                  </a:lnTo>
                  <a:lnTo>
                    <a:pt x="183" y="30"/>
                  </a:lnTo>
                  <a:lnTo>
                    <a:pt x="194" y="41"/>
                  </a:lnTo>
                  <a:lnTo>
                    <a:pt x="201" y="56"/>
                  </a:lnTo>
                  <a:lnTo>
                    <a:pt x="201" y="76"/>
                  </a:lnTo>
                  <a:lnTo>
                    <a:pt x="191" y="98"/>
                  </a:lnTo>
                  <a:close/>
                </a:path>
              </a:pathLst>
            </a:custGeom>
            <a:gradFill rotWithShape="0">
              <a:gsLst>
                <a:gs pos="0">
                  <a:srgbClr val="D99D17"/>
                </a:gs>
                <a:gs pos="100000">
                  <a:srgbClr val="64490B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14" name="Freeform 20"/>
            <p:cNvSpPr>
              <a:spLocks/>
            </p:cNvSpPr>
            <p:nvPr/>
          </p:nvSpPr>
          <p:spPr bwMode="auto">
            <a:xfrm>
              <a:off x="6732" y="2135"/>
              <a:ext cx="70" cy="340"/>
            </a:xfrm>
            <a:custGeom>
              <a:avLst/>
              <a:gdLst>
                <a:gd name="T0" fmla="*/ 51 w 70"/>
                <a:gd name="T1" fmla="*/ 296 h 340"/>
                <a:gd name="T2" fmla="*/ 44 w 70"/>
                <a:gd name="T3" fmla="*/ 302 h 340"/>
                <a:gd name="T4" fmla="*/ 38 w 70"/>
                <a:gd name="T5" fmla="*/ 307 h 340"/>
                <a:gd name="T6" fmla="*/ 31 w 70"/>
                <a:gd name="T7" fmla="*/ 312 h 340"/>
                <a:gd name="T8" fmla="*/ 25 w 70"/>
                <a:gd name="T9" fmla="*/ 317 h 340"/>
                <a:gd name="T10" fmla="*/ 18 w 70"/>
                <a:gd name="T11" fmla="*/ 322 h 340"/>
                <a:gd name="T12" fmla="*/ 12 w 70"/>
                <a:gd name="T13" fmla="*/ 327 h 340"/>
                <a:gd name="T14" fmla="*/ 7 w 70"/>
                <a:gd name="T15" fmla="*/ 333 h 340"/>
                <a:gd name="T16" fmla="*/ 0 w 70"/>
                <a:gd name="T17" fmla="*/ 340 h 340"/>
                <a:gd name="T18" fmla="*/ 4 w 70"/>
                <a:gd name="T19" fmla="*/ 262 h 340"/>
                <a:gd name="T20" fmla="*/ 15 w 70"/>
                <a:gd name="T21" fmla="*/ 185 h 340"/>
                <a:gd name="T22" fmla="*/ 26 w 70"/>
                <a:gd name="T23" fmla="*/ 108 h 340"/>
                <a:gd name="T24" fmla="*/ 38 w 70"/>
                <a:gd name="T25" fmla="*/ 31 h 340"/>
                <a:gd name="T26" fmla="*/ 70 w 70"/>
                <a:gd name="T27" fmla="*/ 0 h 340"/>
                <a:gd name="T28" fmla="*/ 69 w 70"/>
                <a:gd name="T29" fmla="*/ 77 h 340"/>
                <a:gd name="T30" fmla="*/ 59 w 70"/>
                <a:gd name="T31" fmla="*/ 149 h 340"/>
                <a:gd name="T32" fmla="*/ 49 w 70"/>
                <a:gd name="T33" fmla="*/ 221 h 340"/>
                <a:gd name="T34" fmla="*/ 51 w 70"/>
                <a:gd name="T35" fmla="*/ 296 h 3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340"/>
                <a:gd name="T56" fmla="*/ 70 w 70"/>
                <a:gd name="T57" fmla="*/ 340 h 3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340">
                  <a:moveTo>
                    <a:pt x="51" y="296"/>
                  </a:moveTo>
                  <a:lnTo>
                    <a:pt x="44" y="302"/>
                  </a:lnTo>
                  <a:lnTo>
                    <a:pt x="38" y="307"/>
                  </a:lnTo>
                  <a:lnTo>
                    <a:pt x="31" y="312"/>
                  </a:lnTo>
                  <a:lnTo>
                    <a:pt x="25" y="317"/>
                  </a:lnTo>
                  <a:lnTo>
                    <a:pt x="18" y="322"/>
                  </a:lnTo>
                  <a:lnTo>
                    <a:pt x="12" y="327"/>
                  </a:lnTo>
                  <a:lnTo>
                    <a:pt x="7" y="333"/>
                  </a:lnTo>
                  <a:lnTo>
                    <a:pt x="0" y="340"/>
                  </a:lnTo>
                  <a:lnTo>
                    <a:pt x="4" y="262"/>
                  </a:lnTo>
                  <a:lnTo>
                    <a:pt x="15" y="185"/>
                  </a:lnTo>
                  <a:lnTo>
                    <a:pt x="26" y="108"/>
                  </a:lnTo>
                  <a:lnTo>
                    <a:pt x="38" y="31"/>
                  </a:lnTo>
                  <a:lnTo>
                    <a:pt x="70" y="0"/>
                  </a:lnTo>
                  <a:lnTo>
                    <a:pt x="69" y="77"/>
                  </a:lnTo>
                  <a:lnTo>
                    <a:pt x="59" y="149"/>
                  </a:lnTo>
                  <a:lnTo>
                    <a:pt x="49" y="221"/>
                  </a:lnTo>
                  <a:lnTo>
                    <a:pt x="51" y="296"/>
                  </a:lnTo>
                  <a:close/>
                </a:path>
              </a:pathLst>
            </a:custGeom>
            <a:gradFill rotWithShape="0">
              <a:gsLst>
                <a:gs pos="0">
                  <a:srgbClr val="64490B"/>
                </a:gs>
                <a:gs pos="100000">
                  <a:srgbClr val="D99D17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15" name="Freeform 21"/>
            <p:cNvSpPr>
              <a:spLocks/>
            </p:cNvSpPr>
            <p:nvPr/>
          </p:nvSpPr>
          <p:spPr bwMode="auto">
            <a:xfrm>
              <a:off x="5869" y="2111"/>
              <a:ext cx="82" cy="70"/>
            </a:xfrm>
            <a:custGeom>
              <a:avLst/>
              <a:gdLst>
                <a:gd name="T0" fmla="*/ 0 w 82"/>
                <a:gd name="T1" fmla="*/ 62 h 70"/>
                <a:gd name="T2" fmla="*/ 82 w 82"/>
                <a:gd name="T3" fmla="*/ 0 h 70"/>
                <a:gd name="T4" fmla="*/ 68 w 82"/>
                <a:gd name="T5" fmla="*/ 70 h 70"/>
                <a:gd name="T6" fmla="*/ 0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0" y="62"/>
                  </a:moveTo>
                  <a:lnTo>
                    <a:pt x="82" y="0"/>
                  </a:lnTo>
                  <a:lnTo>
                    <a:pt x="68" y="70"/>
                  </a:lnTo>
                  <a:lnTo>
                    <a:pt x="0" y="62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5478" name="Freeform 22"/>
            <p:cNvSpPr>
              <a:spLocks/>
            </p:cNvSpPr>
            <p:nvPr/>
          </p:nvSpPr>
          <p:spPr bwMode="auto">
            <a:xfrm>
              <a:off x="6075" y="2361"/>
              <a:ext cx="386" cy="571"/>
            </a:xfrm>
            <a:custGeom>
              <a:avLst/>
              <a:gdLst/>
              <a:ahLst/>
              <a:cxnLst>
                <a:cxn ang="0">
                  <a:pos x="316" y="67"/>
                </a:cxn>
                <a:cxn ang="0">
                  <a:pos x="386" y="80"/>
                </a:cxn>
                <a:cxn ang="0">
                  <a:pos x="383" y="106"/>
                </a:cxn>
                <a:cxn ang="0">
                  <a:pos x="377" y="130"/>
                </a:cxn>
                <a:cxn ang="0">
                  <a:pos x="368" y="155"/>
                </a:cxn>
                <a:cxn ang="0">
                  <a:pos x="359" y="178"/>
                </a:cxn>
                <a:cxn ang="0">
                  <a:pos x="350" y="202"/>
                </a:cxn>
                <a:cxn ang="0">
                  <a:pos x="342" y="226"/>
                </a:cxn>
                <a:cxn ang="0">
                  <a:pos x="336" y="251"/>
                </a:cxn>
                <a:cxn ang="0">
                  <a:pos x="333" y="277"/>
                </a:cxn>
                <a:cxn ang="0">
                  <a:pos x="333" y="351"/>
                </a:cxn>
                <a:cxn ang="0">
                  <a:pos x="333" y="427"/>
                </a:cxn>
                <a:cxn ang="0">
                  <a:pos x="324" y="502"/>
                </a:cxn>
                <a:cxn ang="0">
                  <a:pos x="303" y="571"/>
                </a:cxn>
                <a:cxn ang="0">
                  <a:pos x="292" y="572"/>
                </a:cxn>
                <a:cxn ang="0">
                  <a:pos x="282" y="571"/>
                </a:cxn>
                <a:cxn ang="0">
                  <a:pos x="272" y="568"/>
                </a:cxn>
                <a:cxn ang="0">
                  <a:pos x="264" y="564"/>
                </a:cxn>
                <a:cxn ang="0">
                  <a:pos x="256" y="559"/>
                </a:cxn>
                <a:cxn ang="0">
                  <a:pos x="248" y="556"/>
                </a:cxn>
                <a:cxn ang="0">
                  <a:pos x="239" y="553"/>
                </a:cxn>
                <a:cxn ang="0">
                  <a:pos x="230" y="553"/>
                </a:cxn>
                <a:cxn ang="0">
                  <a:pos x="204" y="530"/>
                </a:cxn>
                <a:cxn ang="0">
                  <a:pos x="184" y="501"/>
                </a:cxn>
                <a:cxn ang="0">
                  <a:pos x="168" y="470"/>
                </a:cxn>
                <a:cxn ang="0">
                  <a:pos x="155" y="437"/>
                </a:cxn>
                <a:cxn ang="0">
                  <a:pos x="138" y="406"/>
                </a:cxn>
                <a:cxn ang="0">
                  <a:pos x="120" y="377"/>
                </a:cxn>
                <a:cxn ang="0">
                  <a:pos x="94" y="354"/>
                </a:cxn>
                <a:cxn ang="0">
                  <a:pos x="60" y="336"/>
                </a:cxn>
                <a:cxn ang="0">
                  <a:pos x="45" y="315"/>
                </a:cxn>
                <a:cxn ang="0">
                  <a:pos x="34" y="290"/>
                </a:cxn>
                <a:cxn ang="0">
                  <a:pos x="24" y="267"/>
                </a:cxn>
                <a:cxn ang="0">
                  <a:pos x="18" y="241"/>
                </a:cxn>
                <a:cxn ang="0">
                  <a:pos x="11" y="217"/>
                </a:cxn>
                <a:cxn ang="0">
                  <a:pos x="8" y="191"/>
                </a:cxn>
                <a:cxn ang="0">
                  <a:pos x="4" y="164"/>
                </a:cxn>
                <a:cxn ang="0">
                  <a:pos x="1" y="138"/>
                </a:cxn>
                <a:cxn ang="0">
                  <a:pos x="0" y="0"/>
                </a:cxn>
                <a:cxn ang="0">
                  <a:pos x="21" y="3"/>
                </a:cxn>
                <a:cxn ang="0">
                  <a:pos x="40" y="6"/>
                </a:cxn>
                <a:cxn ang="0">
                  <a:pos x="62" y="9"/>
                </a:cxn>
                <a:cxn ang="0">
                  <a:pos x="81" y="11"/>
                </a:cxn>
                <a:cxn ang="0">
                  <a:pos x="102" y="14"/>
                </a:cxn>
                <a:cxn ang="0">
                  <a:pos x="122" y="18"/>
                </a:cxn>
                <a:cxn ang="0">
                  <a:pos x="143" y="21"/>
                </a:cxn>
                <a:cxn ang="0">
                  <a:pos x="163" y="24"/>
                </a:cxn>
                <a:cxn ang="0">
                  <a:pos x="182" y="27"/>
                </a:cxn>
                <a:cxn ang="0">
                  <a:pos x="202" y="32"/>
                </a:cxn>
                <a:cxn ang="0">
                  <a:pos x="222" y="36"/>
                </a:cxn>
                <a:cxn ang="0">
                  <a:pos x="241" y="40"/>
                </a:cxn>
                <a:cxn ang="0">
                  <a:pos x="261" y="47"/>
                </a:cxn>
                <a:cxn ang="0">
                  <a:pos x="279" y="52"/>
                </a:cxn>
                <a:cxn ang="0">
                  <a:pos x="298" y="58"/>
                </a:cxn>
                <a:cxn ang="0">
                  <a:pos x="316" y="67"/>
                </a:cxn>
              </a:cxnLst>
              <a:rect l="0" t="0" r="r" b="b"/>
              <a:pathLst>
                <a:path w="386" h="572">
                  <a:moveTo>
                    <a:pt x="316" y="67"/>
                  </a:moveTo>
                  <a:lnTo>
                    <a:pt x="386" y="80"/>
                  </a:lnTo>
                  <a:lnTo>
                    <a:pt x="383" y="106"/>
                  </a:lnTo>
                  <a:lnTo>
                    <a:pt x="377" y="130"/>
                  </a:lnTo>
                  <a:lnTo>
                    <a:pt x="368" y="155"/>
                  </a:lnTo>
                  <a:lnTo>
                    <a:pt x="359" y="178"/>
                  </a:lnTo>
                  <a:lnTo>
                    <a:pt x="350" y="202"/>
                  </a:lnTo>
                  <a:lnTo>
                    <a:pt x="342" y="226"/>
                  </a:lnTo>
                  <a:lnTo>
                    <a:pt x="336" y="251"/>
                  </a:lnTo>
                  <a:lnTo>
                    <a:pt x="333" y="277"/>
                  </a:lnTo>
                  <a:lnTo>
                    <a:pt x="333" y="351"/>
                  </a:lnTo>
                  <a:lnTo>
                    <a:pt x="333" y="427"/>
                  </a:lnTo>
                  <a:lnTo>
                    <a:pt x="324" y="502"/>
                  </a:lnTo>
                  <a:lnTo>
                    <a:pt x="303" y="571"/>
                  </a:lnTo>
                  <a:lnTo>
                    <a:pt x="292" y="572"/>
                  </a:lnTo>
                  <a:lnTo>
                    <a:pt x="282" y="571"/>
                  </a:lnTo>
                  <a:lnTo>
                    <a:pt x="272" y="568"/>
                  </a:lnTo>
                  <a:lnTo>
                    <a:pt x="264" y="564"/>
                  </a:lnTo>
                  <a:lnTo>
                    <a:pt x="256" y="559"/>
                  </a:lnTo>
                  <a:lnTo>
                    <a:pt x="248" y="556"/>
                  </a:lnTo>
                  <a:lnTo>
                    <a:pt x="239" y="553"/>
                  </a:lnTo>
                  <a:lnTo>
                    <a:pt x="230" y="553"/>
                  </a:lnTo>
                  <a:lnTo>
                    <a:pt x="204" y="530"/>
                  </a:lnTo>
                  <a:lnTo>
                    <a:pt x="184" y="501"/>
                  </a:lnTo>
                  <a:lnTo>
                    <a:pt x="168" y="470"/>
                  </a:lnTo>
                  <a:lnTo>
                    <a:pt x="155" y="437"/>
                  </a:lnTo>
                  <a:lnTo>
                    <a:pt x="138" y="406"/>
                  </a:lnTo>
                  <a:lnTo>
                    <a:pt x="120" y="377"/>
                  </a:lnTo>
                  <a:lnTo>
                    <a:pt x="94" y="354"/>
                  </a:lnTo>
                  <a:lnTo>
                    <a:pt x="60" y="336"/>
                  </a:lnTo>
                  <a:lnTo>
                    <a:pt x="45" y="315"/>
                  </a:lnTo>
                  <a:lnTo>
                    <a:pt x="34" y="290"/>
                  </a:lnTo>
                  <a:lnTo>
                    <a:pt x="24" y="267"/>
                  </a:lnTo>
                  <a:lnTo>
                    <a:pt x="18" y="241"/>
                  </a:lnTo>
                  <a:lnTo>
                    <a:pt x="11" y="217"/>
                  </a:lnTo>
                  <a:lnTo>
                    <a:pt x="8" y="191"/>
                  </a:lnTo>
                  <a:lnTo>
                    <a:pt x="4" y="164"/>
                  </a:lnTo>
                  <a:lnTo>
                    <a:pt x="1" y="138"/>
                  </a:lnTo>
                  <a:lnTo>
                    <a:pt x="0" y="0"/>
                  </a:lnTo>
                  <a:lnTo>
                    <a:pt x="21" y="3"/>
                  </a:lnTo>
                  <a:lnTo>
                    <a:pt x="40" y="6"/>
                  </a:lnTo>
                  <a:lnTo>
                    <a:pt x="62" y="9"/>
                  </a:lnTo>
                  <a:lnTo>
                    <a:pt x="81" y="11"/>
                  </a:lnTo>
                  <a:lnTo>
                    <a:pt x="102" y="14"/>
                  </a:lnTo>
                  <a:lnTo>
                    <a:pt x="122" y="18"/>
                  </a:lnTo>
                  <a:lnTo>
                    <a:pt x="143" y="21"/>
                  </a:lnTo>
                  <a:lnTo>
                    <a:pt x="163" y="24"/>
                  </a:lnTo>
                  <a:lnTo>
                    <a:pt x="182" y="27"/>
                  </a:lnTo>
                  <a:lnTo>
                    <a:pt x="202" y="32"/>
                  </a:lnTo>
                  <a:lnTo>
                    <a:pt x="222" y="36"/>
                  </a:lnTo>
                  <a:lnTo>
                    <a:pt x="241" y="40"/>
                  </a:lnTo>
                  <a:lnTo>
                    <a:pt x="261" y="47"/>
                  </a:lnTo>
                  <a:lnTo>
                    <a:pt x="279" y="52"/>
                  </a:lnTo>
                  <a:lnTo>
                    <a:pt x="298" y="58"/>
                  </a:lnTo>
                  <a:lnTo>
                    <a:pt x="316" y="67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479" name="Freeform 23"/>
            <p:cNvSpPr>
              <a:spLocks/>
            </p:cNvSpPr>
            <p:nvPr/>
          </p:nvSpPr>
          <p:spPr bwMode="auto">
            <a:xfrm>
              <a:off x="6445" y="2467"/>
              <a:ext cx="197" cy="404"/>
            </a:xfrm>
            <a:custGeom>
              <a:avLst/>
              <a:gdLst/>
              <a:ahLst/>
              <a:cxnLst>
                <a:cxn ang="0">
                  <a:pos x="77" y="225"/>
                </a:cxn>
                <a:cxn ang="0">
                  <a:pos x="95" y="241"/>
                </a:cxn>
                <a:cxn ang="0">
                  <a:pos x="113" y="256"/>
                </a:cxn>
                <a:cxn ang="0">
                  <a:pos x="132" y="271"/>
                </a:cxn>
                <a:cxn ang="0">
                  <a:pos x="149" y="287"/>
                </a:cxn>
                <a:cxn ang="0">
                  <a:pos x="165" y="305"/>
                </a:cxn>
                <a:cxn ang="0">
                  <a:pos x="180" y="323"/>
                </a:cxn>
                <a:cxn ang="0">
                  <a:pos x="189" y="342"/>
                </a:cxn>
                <a:cxn ang="0">
                  <a:pos x="196" y="365"/>
                </a:cxn>
                <a:cxn ang="0">
                  <a:pos x="145" y="404"/>
                </a:cxn>
                <a:cxn ang="0">
                  <a:pos x="129" y="393"/>
                </a:cxn>
                <a:cxn ang="0">
                  <a:pos x="111" y="382"/>
                </a:cxn>
                <a:cxn ang="0">
                  <a:pos x="95" y="372"/>
                </a:cxn>
                <a:cxn ang="0">
                  <a:pos x="77" y="362"/>
                </a:cxn>
                <a:cxn ang="0">
                  <a:pos x="59" y="352"/>
                </a:cxn>
                <a:cxn ang="0">
                  <a:pos x="39" y="346"/>
                </a:cxn>
                <a:cxn ang="0">
                  <a:pos x="21" y="338"/>
                </a:cxn>
                <a:cxn ang="0">
                  <a:pos x="2" y="333"/>
                </a:cxn>
                <a:cxn ang="0">
                  <a:pos x="0" y="290"/>
                </a:cxn>
                <a:cxn ang="0">
                  <a:pos x="2" y="248"/>
                </a:cxn>
                <a:cxn ang="0">
                  <a:pos x="3" y="205"/>
                </a:cxn>
                <a:cxn ang="0">
                  <a:pos x="8" y="161"/>
                </a:cxn>
                <a:cxn ang="0">
                  <a:pos x="15" y="119"/>
                </a:cxn>
                <a:cxn ang="0">
                  <a:pos x="25" y="78"/>
                </a:cxn>
                <a:cxn ang="0">
                  <a:pos x="36" y="37"/>
                </a:cxn>
                <a:cxn ang="0">
                  <a:pos x="51" y="0"/>
                </a:cxn>
                <a:cxn ang="0">
                  <a:pos x="62" y="55"/>
                </a:cxn>
                <a:cxn ang="0">
                  <a:pos x="67" y="112"/>
                </a:cxn>
                <a:cxn ang="0">
                  <a:pos x="70" y="169"/>
                </a:cxn>
                <a:cxn ang="0">
                  <a:pos x="77" y="225"/>
                </a:cxn>
              </a:cxnLst>
              <a:rect l="0" t="0" r="r" b="b"/>
              <a:pathLst>
                <a:path w="196" h="404">
                  <a:moveTo>
                    <a:pt x="77" y="225"/>
                  </a:moveTo>
                  <a:lnTo>
                    <a:pt x="95" y="241"/>
                  </a:lnTo>
                  <a:lnTo>
                    <a:pt x="113" y="256"/>
                  </a:lnTo>
                  <a:lnTo>
                    <a:pt x="132" y="271"/>
                  </a:lnTo>
                  <a:lnTo>
                    <a:pt x="149" y="287"/>
                  </a:lnTo>
                  <a:lnTo>
                    <a:pt x="165" y="305"/>
                  </a:lnTo>
                  <a:lnTo>
                    <a:pt x="180" y="323"/>
                  </a:lnTo>
                  <a:lnTo>
                    <a:pt x="189" y="342"/>
                  </a:lnTo>
                  <a:lnTo>
                    <a:pt x="196" y="365"/>
                  </a:lnTo>
                  <a:lnTo>
                    <a:pt x="145" y="404"/>
                  </a:lnTo>
                  <a:lnTo>
                    <a:pt x="129" y="393"/>
                  </a:lnTo>
                  <a:lnTo>
                    <a:pt x="111" y="382"/>
                  </a:lnTo>
                  <a:lnTo>
                    <a:pt x="95" y="372"/>
                  </a:lnTo>
                  <a:lnTo>
                    <a:pt x="77" y="362"/>
                  </a:lnTo>
                  <a:lnTo>
                    <a:pt x="59" y="352"/>
                  </a:lnTo>
                  <a:lnTo>
                    <a:pt x="39" y="346"/>
                  </a:lnTo>
                  <a:lnTo>
                    <a:pt x="21" y="338"/>
                  </a:lnTo>
                  <a:lnTo>
                    <a:pt x="2" y="333"/>
                  </a:lnTo>
                  <a:lnTo>
                    <a:pt x="0" y="290"/>
                  </a:lnTo>
                  <a:lnTo>
                    <a:pt x="2" y="248"/>
                  </a:lnTo>
                  <a:lnTo>
                    <a:pt x="3" y="205"/>
                  </a:lnTo>
                  <a:lnTo>
                    <a:pt x="8" y="161"/>
                  </a:lnTo>
                  <a:lnTo>
                    <a:pt x="15" y="119"/>
                  </a:lnTo>
                  <a:lnTo>
                    <a:pt x="25" y="78"/>
                  </a:lnTo>
                  <a:lnTo>
                    <a:pt x="36" y="37"/>
                  </a:lnTo>
                  <a:lnTo>
                    <a:pt x="51" y="0"/>
                  </a:lnTo>
                  <a:lnTo>
                    <a:pt x="62" y="55"/>
                  </a:lnTo>
                  <a:lnTo>
                    <a:pt x="67" y="112"/>
                  </a:lnTo>
                  <a:lnTo>
                    <a:pt x="70" y="169"/>
                  </a:lnTo>
                  <a:lnTo>
                    <a:pt x="77" y="225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118" name="Freeform 24"/>
            <p:cNvSpPr>
              <a:spLocks/>
            </p:cNvSpPr>
            <p:nvPr/>
          </p:nvSpPr>
          <p:spPr bwMode="auto">
            <a:xfrm>
              <a:off x="6571" y="2865"/>
              <a:ext cx="98" cy="117"/>
            </a:xfrm>
            <a:custGeom>
              <a:avLst/>
              <a:gdLst>
                <a:gd name="T0" fmla="*/ 98 w 98"/>
                <a:gd name="T1" fmla="*/ 0 h 117"/>
                <a:gd name="T2" fmla="*/ 86 w 98"/>
                <a:gd name="T3" fmla="*/ 16 h 117"/>
                <a:gd name="T4" fmla="*/ 80 w 98"/>
                <a:gd name="T5" fmla="*/ 37 h 117"/>
                <a:gd name="T6" fmla="*/ 75 w 98"/>
                <a:gd name="T7" fmla="*/ 60 h 117"/>
                <a:gd name="T8" fmla="*/ 70 w 98"/>
                <a:gd name="T9" fmla="*/ 83 h 117"/>
                <a:gd name="T10" fmla="*/ 62 w 98"/>
                <a:gd name="T11" fmla="*/ 103 h 117"/>
                <a:gd name="T12" fmla="*/ 50 w 98"/>
                <a:gd name="T13" fmla="*/ 114 h 117"/>
                <a:gd name="T14" fmla="*/ 29 w 98"/>
                <a:gd name="T15" fmla="*/ 117 h 117"/>
                <a:gd name="T16" fmla="*/ 0 w 98"/>
                <a:gd name="T17" fmla="*/ 109 h 117"/>
                <a:gd name="T18" fmla="*/ 14 w 98"/>
                <a:gd name="T19" fmla="*/ 95 h 117"/>
                <a:gd name="T20" fmla="*/ 26 w 98"/>
                <a:gd name="T21" fmla="*/ 78 h 117"/>
                <a:gd name="T22" fmla="*/ 34 w 98"/>
                <a:gd name="T23" fmla="*/ 62 h 117"/>
                <a:gd name="T24" fmla="*/ 42 w 98"/>
                <a:gd name="T25" fmla="*/ 47 h 117"/>
                <a:gd name="T26" fmla="*/ 50 w 98"/>
                <a:gd name="T27" fmla="*/ 33 h 117"/>
                <a:gd name="T28" fmla="*/ 62 w 98"/>
                <a:gd name="T29" fmla="*/ 18 h 117"/>
                <a:gd name="T30" fmla="*/ 76 w 98"/>
                <a:gd name="T31" fmla="*/ 8 h 117"/>
                <a:gd name="T32" fmla="*/ 98 w 98"/>
                <a:gd name="T33" fmla="*/ 0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117"/>
                <a:gd name="T53" fmla="*/ 98 w 98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117">
                  <a:moveTo>
                    <a:pt x="98" y="0"/>
                  </a:moveTo>
                  <a:lnTo>
                    <a:pt x="86" y="16"/>
                  </a:lnTo>
                  <a:lnTo>
                    <a:pt x="80" y="37"/>
                  </a:lnTo>
                  <a:lnTo>
                    <a:pt x="75" y="60"/>
                  </a:lnTo>
                  <a:lnTo>
                    <a:pt x="70" y="83"/>
                  </a:lnTo>
                  <a:lnTo>
                    <a:pt x="62" y="103"/>
                  </a:lnTo>
                  <a:lnTo>
                    <a:pt x="50" y="114"/>
                  </a:lnTo>
                  <a:lnTo>
                    <a:pt x="29" y="117"/>
                  </a:lnTo>
                  <a:lnTo>
                    <a:pt x="0" y="109"/>
                  </a:lnTo>
                  <a:lnTo>
                    <a:pt x="14" y="95"/>
                  </a:lnTo>
                  <a:lnTo>
                    <a:pt x="26" y="78"/>
                  </a:lnTo>
                  <a:lnTo>
                    <a:pt x="34" y="62"/>
                  </a:lnTo>
                  <a:lnTo>
                    <a:pt x="42" y="47"/>
                  </a:lnTo>
                  <a:lnTo>
                    <a:pt x="50" y="33"/>
                  </a:lnTo>
                  <a:lnTo>
                    <a:pt x="62" y="18"/>
                  </a:lnTo>
                  <a:lnTo>
                    <a:pt x="76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119" name="Freeform 25"/>
            <p:cNvSpPr>
              <a:spLocks/>
            </p:cNvSpPr>
            <p:nvPr/>
          </p:nvSpPr>
          <p:spPr bwMode="auto">
            <a:xfrm>
              <a:off x="6228" y="2950"/>
              <a:ext cx="147" cy="90"/>
            </a:xfrm>
            <a:custGeom>
              <a:avLst/>
              <a:gdLst>
                <a:gd name="T0" fmla="*/ 147 w 147"/>
                <a:gd name="T1" fmla="*/ 31 h 90"/>
                <a:gd name="T2" fmla="*/ 142 w 147"/>
                <a:gd name="T3" fmla="*/ 73 h 90"/>
                <a:gd name="T4" fmla="*/ 0 w 147"/>
                <a:gd name="T5" fmla="*/ 90 h 90"/>
                <a:gd name="T6" fmla="*/ 13 w 147"/>
                <a:gd name="T7" fmla="*/ 81 h 90"/>
                <a:gd name="T8" fmla="*/ 28 w 147"/>
                <a:gd name="T9" fmla="*/ 72 h 90"/>
                <a:gd name="T10" fmla="*/ 41 w 147"/>
                <a:gd name="T11" fmla="*/ 62 h 90"/>
                <a:gd name="T12" fmla="*/ 55 w 147"/>
                <a:gd name="T13" fmla="*/ 50 h 90"/>
                <a:gd name="T14" fmla="*/ 69 w 147"/>
                <a:gd name="T15" fmla="*/ 39 h 90"/>
                <a:gd name="T16" fmla="*/ 82 w 147"/>
                <a:gd name="T17" fmla="*/ 26 h 90"/>
                <a:gd name="T18" fmla="*/ 93 w 147"/>
                <a:gd name="T19" fmla="*/ 13 h 90"/>
                <a:gd name="T20" fmla="*/ 103 w 147"/>
                <a:gd name="T21" fmla="*/ 0 h 90"/>
                <a:gd name="T22" fmla="*/ 109 w 147"/>
                <a:gd name="T23" fmla="*/ 5 h 90"/>
                <a:gd name="T24" fmla="*/ 116 w 147"/>
                <a:gd name="T25" fmla="*/ 8 h 90"/>
                <a:gd name="T26" fmla="*/ 124 w 147"/>
                <a:gd name="T27" fmla="*/ 8 h 90"/>
                <a:gd name="T28" fmla="*/ 132 w 147"/>
                <a:gd name="T29" fmla="*/ 10 h 90"/>
                <a:gd name="T30" fmla="*/ 139 w 147"/>
                <a:gd name="T31" fmla="*/ 11 h 90"/>
                <a:gd name="T32" fmla="*/ 144 w 147"/>
                <a:gd name="T33" fmla="*/ 14 h 90"/>
                <a:gd name="T34" fmla="*/ 147 w 147"/>
                <a:gd name="T35" fmla="*/ 21 h 90"/>
                <a:gd name="T36" fmla="*/ 147 w 147"/>
                <a:gd name="T37" fmla="*/ 31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90"/>
                <a:gd name="T59" fmla="*/ 147 w 147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90">
                  <a:moveTo>
                    <a:pt x="147" y="31"/>
                  </a:moveTo>
                  <a:lnTo>
                    <a:pt x="142" y="73"/>
                  </a:lnTo>
                  <a:lnTo>
                    <a:pt x="0" y="90"/>
                  </a:lnTo>
                  <a:lnTo>
                    <a:pt x="13" y="81"/>
                  </a:lnTo>
                  <a:lnTo>
                    <a:pt x="28" y="72"/>
                  </a:lnTo>
                  <a:lnTo>
                    <a:pt x="41" y="62"/>
                  </a:lnTo>
                  <a:lnTo>
                    <a:pt x="55" y="50"/>
                  </a:lnTo>
                  <a:lnTo>
                    <a:pt x="69" y="39"/>
                  </a:lnTo>
                  <a:lnTo>
                    <a:pt x="82" y="26"/>
                  </a:lnTo>
                  <a:lnTo>
                    <a:pt x="93" y="13"/>
                  </a:lnTo>
                  <a:lnTo>
                    <a:pt x="103" y="0"/>
                  </a:lnTo>
                  <a:lnTo>
                    <a:pt x="109" y="5"/>
                  </a:lnTo>
                  <a:lnTo>
                    <a:pt x="116" y="8"/>
                  </a:lnTo>
                  <a:lnTo>
                    <a:pt x="124" y="8"/>
                  </a:lnTo>
                  <a:lnTo>
                    <a:pt x="132" y="10"/>
                  </a:lnTo>
                  <a:lnTo>
                    <a:pt x="139" y="11"/>
                  </a:lnTo>
                  <a:lnTo>
                    <a:pt x="144" y="14"/>
                  </a:lnTo>
                  <a:lnTo>
                    <a:pt x="147" y="21"/>
                  </a:lnTo>
                  <a:lnTo>
                    <a:pt x="147" y="3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275486" name="Rectangle 30"/>
          <p:cNvSpPr>
            <a:spLocks noChangeArrowheads="1"/>
          </p:cNvSpPr>
          <p:nvPr/>
        </p:nvSpPr>
        <p:spPr bwMode="auto">
          <a:xfrm>
            <a:off x="2406650" y="4587875"/>
            <a:ext cx="1825625" cy="457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Hypertension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(1)  </a:t>
            </a:r>
            <a:r>
              <a:rPr lang="en-US" b="1" dirty="0" smtClean="0">
                <a:solidFill>
                  <a:srgbClr val="002060"/>
                </a:solidFill>
              </a:rPr>
              <a:t>Calcium  channel blockers  (CCBs).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(2</a:t>
            </a:r>
            <a:r>
              <a:rPr lang="en-US" b="1" dirty="0" smtClean="0"/>
              <a:t>)  </a:t>
            </a:r>
            <a:r>
              <a:rPr lang="en-US" b="1" dirty="0" err="1" smtClean="0"/>
              <a:t>Renin-angiotensin</a:t>
            </a:r>
            <a:r>
              <a:rPr lang="en-US" b="1" dirty="0" smtClean="0"/>
              <a:t>  system (RAS)  inhibitors,  either  </a:t>
            </a:r>
            <a:r>
              <a:rPr lang="en-US" b="1" dirty="0" err="1" smtClean="0"/>
              <a:t>angiotensin</a:t>
            </a:r>
            <a:r>
              <a:rPr lang="en-US" b="1" dirty="0" smtClean="0"/>
              <a:t>-converting  enzyme  inhibitors  (ACEIs)  or  </a:t>
            </a:r>
            <a:r>
              <a:rPr lang="en-US" b="1" dirty="0" err="1" smtClean="0"/>
              <a:t>angiotensin</a:t>
            </a:r>
            <a:r>
              <a:rPr lang="en-US" b="1" dirty="0" smtClean="0"/>
              <a:t>  receptor  blockers  (ARBs).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(3)  </a:t>
            </a:r>
            <a:r>
              <a:rPr lang="en-US" b="1" dirty="0" err="1" smtClean="0">
                <a:solidFill>
                  <a:srgbClr val="C00000"/>
                </a:solidFill>
              </a:rPr>
              <a:t>Thiazide</a:t>
            </a:r>
            <a:r>
              <a:rPr lang="en-US" b="1" dirty="0" smtClean="0">
                <a:solidFill>
                  <a:srgbClr val="C00000"/>
                </a:solidFill>
              </a:rPr>
              <a:t>-type diuretics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First-Line Drug Classes</a:t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beta-adrenergic  blockers  are  </a:t>
            </a:r>
            <a:r>
              <a:rPr lang="en-US" b="1" dirty="0" err="1" smtClean="0"/>
              <a:t>frst</a:t>
            </a:r>
            <a:r>
              <a:rPr lang="en-US" b="1" dirty="0" smtClean="0"/>
              <a:t>-line  drugs  for  h/o ACS  and  heart failure or palpitation.</a:t>
            </a:r>
          </a:p>
          <a:p>
            <a:pPr algn="l" rtl="0"/>
            <a:r>
              <a:rPr lang="en-US" b="1" dirty="0" err="1" smtClean="0">
                <a:solidFill>
                  <a:srgbClr val="7030A0"/>
                </a:solidFill>
              </a:rPr>
              <a:t>Atenolol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vs</a:t>
            </a:r>
            <a:r>
              <a:rPr lang="en-US" b="1" dirty="0" smtClean="0">
                <a:solidFill>
                  <a:srgbClr val="7030A0"/>
                </a:solidFill>
              </a:rPr>
              <a:t> non </a:t>
            </a:r>
            <a:r>
              <a:rPr lang="en-US" b="1" dirty="0" err="1" smtClean="0">
                <a:solidFill>
                  <a:srgbClr val="7030A0"/>
                </a:solidFill>
              </a:rPr>
              <a:t>atenolol</a:t>
            </a:r>
            <a:r>
              <a:rPr lang="en-US" b="1" dirty="0" smtClean="0">
                <a:solidFill>
                  <a:srgbClr val="7030A0"/>
                </a:solidFill>
              </a:rPr>
              <a:t> BB.</a:t>
            </a:r>
            <a:endParaRPr lang="fa-IR" b="1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beta-adrenergic  blockers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99592" y="2204864"/>
            <a:ext cx="6781800" cy="2210270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 algn="ctr" rtl="0">
              <a:spcBef>
                <a:spcPct val="30000"/>
              </a:spcBef>
            </a:pPr>
            <a:r>
              <a:rPr lang="en-US" sz="2800" b="0" dirty="0" smtClean="0">
                <a:latin typeface="Arial Narrow" pitchFamily="34" charset="0"/>
              </a:rPr>
              <a:t>Based on the latest recommendations of</a:t>
            </a:r>
          </a:p>
          <a:p>
            <a:pPr algn="ctr" rtl="0">
              <a:spcBef>
                <a:spcPct val="3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JNC 8</a:t>
            </a:r>
            <a:r>
              <a:rPr lang="en-US" sz="2800" b="0" dirty="0" smtClean="0">
                <a:latin typeface="Arial Narrow" pitchFamily="34" charset="0"/>
              </a:rPr>
              <a:t>, ISH, ESH, WHO</a:t>
            </a:r>
          </a:p>
          <a:p>
            <a:pPr algn="ctr" rtl="0">
              <a:spcBef>
                <a:spcPct val="30000"/>
              </a:spcBef>
            </a:pPr>
            <a:endParaRPr lang="en-US" sz="2800" dirty="0" smtClean="0">
              <a:latin typeface="Arial Narrow" pitchFamily="34" charset="0"/>
            </a:endParaRPr>
          </a:p>
          <a:p>
            <a:pPr algn="ctr" rtl="0">
              <a:spcBef>
                <a:spcPct val="30000"/>
              </a:spcBef>
            </a:pP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Kamran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Mohammadi</a:t>
            </a:r>
            <a:r>
              <a:rPr lang="en-US" sz="2800" b="1" dirty="0" smtClean="0">
                <a:latin typeface="Arial Narrow" pitchFamily="34" charset="0"/>
              </a:rPr>
              <a:t>  MD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36ED2D-F4A7-4C7D-AED3-59BD179834F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1800">
              <a:latin typeface="Arial" pitchFamily="34" charset="0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31763" y="152400"/>
            <a:ext cx="8888412" cy="1822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pPr algn="ctr" defTabSz="979488" eaLnBrk="0" hangingPunct="0">
              <a:spcBef>
                <a:spcPct val="50000"/>
              </a:spcBef>
            </a:pPr>
            <a:r>
              <a:rPr lang="fr-FR" altLang="fr-FR" sz="2800" b="1" dirty="0" err="1">
                <a:latin typeface="Arial" pitchFamily="34" charset="0"/>
              </a:rPr>
              <a:t>Treatment</a:t>
            </a:r>
            <a:r>
              <a:rPr lang="fr-FR" altLang="fr-FR" sz="2800" b="1" dirty="0">
                <a:latin typeface="Arial" pitchFamily="34" charset="0"/>
              </a:rPr>
              <a:t> of </a:t>
            </a:r>
            <a:r>
              <a:rPr lang="fr-FR" altLang="fr-FR" sz="2800" b="1" dirty="0" smtClean="0">
                <a:latin typeface="Arial" pitchFamily="34" charset="0"/>
              </a:rPr>
              <a:t> Hypertension</a:t>
            </a:r>
            <a:endParaRPr lang="fr-FR" altLang="fr-FR" sz="2800" b="1" dirty="0">
              <a:latin typeface="Arial" pitchFamily="34" charset="0"/>
            </a:endParaRPr>
          </a:p>
          <a:p>
            <a:pPr algn="ctr" defTabSz="979488" eaLnBrk="0" hangingPunct="0">
              <a:spcBef>
                <a:spcPct val="50000"/>
              </a:spcBef>
            </a:pPr>
            <a:endParaRPr lang="fr-FR" altLang="fr-FR" sz="2800" b="1" dirty="0">
              <a:latin typeface="Arial" pitchFamily="34" charset="0"/>
            </a:endParaRPr>
          </a:p>
          <a:p>
            <a:pPr algn="ctr" defTabSz="979488" eaLnBrk="0" hangingPunct="0">
              <a:spcBef>
                <a:spcPct val="50000"/>
              </a:spcBef>
            </a:pPr>
            <a:endParaRPr lang="fr-FR" altLang="fr-FR" sz="28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AAAC3-3170-4D75-8DF6-9E4F7D82D3E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524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338"/>
            <a:ext cx="8229600" cy="525462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The A B/ C D approach: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5724128" y="4581128"/>
            <a:ext cx="1905000" cy="1068388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D 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Diuretics</a:t>
            </a: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1475656" y="1124744"/>
            <a:ext cx="1800200" cy="1022252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A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ACEI, ARB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1547664" y="4581128"/>
            <a:ext cx="1905000" cy="1068387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B</a:t>
            </a:r>
          </a:p>
          <a:p>
            <a:pPr algn="ctr">
              <a:spcBef>
                <a:spcPct val="50000"/>
              </a:spcBef>
            </a:pPr>
            <a:r>
              <a:rPr lang="el-GR" sz="2400">
                <a:solidFill>
                  <a:schemeClr val="tx2"/>
                </a:solidFill>
                <a:latin typeface="MS Mincho" pitchFamily="49" charset="-128"/>
                <a:ea typeface="MS Mincho" pitchFamily="49" charset="-128"/>
              </a:rPr>
              <a:t>β</a:t>
            </a:r>
            <a:r>
              <a:rPr lang="en-US" sz="2400">
                <a:solidFill>
                  <a:schemeClr val="tx2"/>
                </a:solidFill>
                <a:latin typeface="MS Mincho" pitchFamily="49" charset="-128"/>
                <a:ea typeface="MS Mincho" pitchFamily="49" charset="-128"/>
              </a:rPr>
              <a:t>-</a:t>
            </a:r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Blockers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5508104" y="1124744"/>
            <a:ext cx="2057400" cy="1022252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ea typeface="MS Mincho" pitchFamily="49" charset="-128"/>
              </a:rPr>
              <a:t>Ca</a:t>
            </a:r>
            <a:r>
              <a:rPr lang="en-US" sz="2400" dirty="0" smtClean="0">
                <a:solidFill>
                  <a:schemeClr val="tx2"/>
                </a:solidFill>
                <a:latin typeface="MS Mincho" pitchFamily="49" charset="-128"/>
                <a:ea typeface="MS Mincho" pitchFamily="49" charset="-128"/>
              </a:rPr>
              <a:t>-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</a:rPr>
              <a:t>Blockers</a:t>
            </a:r>
            <a:endParaRPr lang="en-US" sz="24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0" grpId="0" animBg="1"/>
      <p:bldP spid="477194" grpId="0" animBg="1"/>
      <p:bldP spid="477195" grpId="0" animBg="1"/>
      <p:bldP spid="4771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E2AD30-1444-44E4-AA41-6A1447AB638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421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17475"/>
            <a:ext cx="7772400" cy="525463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AB/CD Rule – HT Treatment  </a:t>
            </a:r>
          </a:p>
        </p:txBody>
      </p:sp>
      <p:sp>
        <p:nvSpPr>
          <p:cNvPr id="594947" name="Text Box 3"/>
          <p:cNvSpPr txBox="1">
            <a:spLocks noChangeArrowheads="1"/>
          </p:cNvSpPr>
          <p:nvPr/>
        </p:nvSpPr>
        <p:spPr bwMode="auto">
          <a:xfrm>
            <a:off x="4181475" y="2025650"/>
            <a:ext cx="771525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AGE</a:t>
            </a:r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381000" y="2895600"/>
            <a:ext cx="2209800" cy="892552"/>
          </a:xfrm>
          <a:prstGeom prst="rect">
            <a:avLst/>
          </a:prstGeom>
          <a:noFill/>
          <a:ln w="9525" algn="ctr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Younger p.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</a:t>
            </a:r>
            <a:r>
              <a:rPr lang="en-US" sz="2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Renin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90800" y="2790825"/>
            <a:ext cx="4038600" cy="519113"/>
            <a:chOff x="2016" y="1844"/>
            <a:chExt cx="2758" cy="327"/>
          </a:xfrm>
        </p:grpSpPr>
        <p:sp>
          <p:nvSpPr>
            <p:cNvPr id="94247" name="AutoShape 10"/>
            <p:cNvSpPr>
              <a:spLocks noChangeArrowheads="1"/>
            </p:cNvSpPr>
            <p:nvPr/>
          </p:nvSpPr>
          <p:spPr bwMode="auto">
            <a:xfrm rot="16200000" flipH="1">
              <a:off x="3318" y="653"/>
              <a:ext cx="153" cy="27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212 w 21600"/>
                <a:gd name="T13" fmla="*/ 6218 h 21600"/>
                <a:gd name="T14" fmla="*/ 15388 w 21600"/>
                <a:gd name="T15" fmla="*/ 153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830" y="21600"/>
                  </a:lnTo>
                  <a:lnTo>
                    <a:pt x="127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B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fa-IR" sz="2400">
                <a:latin typeface="Times New Roman" pitchFamily="18" charset="0"/>
              </a:endParaRPr>
            </a:p>
          </p:txBody>
        </p:sp>
        <p:sp>
          <p:nvSpPr>
            <p:cNvPr id="594955" name="Text Box 11"/>
            <p:cNvSpPr txBox="1">
              <a:spLocks noChangeArrowheads="1"/>
            </p:cNvSpPr>
            <p:nvPr/>
          </p:nvSpPr>
          <p:spPr bwMode="auto">
            <a:xfrm>
              <a:off x="3180" y="1844"/>
              <a:ext cx="679" cy="327"/>
            </a:xfrm>
            <a:prstGeom prst="rect">
              <a:avLst/>
            </a:prstGeom>
            <a:gradFill rotWithShape="0">
              <a:gsLst>
                <a:gs pos="0">
                  <a:srgbClr val="FFBB99"/>
                </a:gs>
                <a:gs pos="50000">
                  <a:srgbClr val="FFBB99">
                    <a:gamma/>
                    <a:tint val="9020"/>
                    <a:invGamma/>
                  </a:srgbClr>
                </a:gs>
                <a:gs pos="100000">
                  <a:srgbClr val="FFBB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>
                  <a:solidFill>
                    <a:srgbClr val="CC3300"/>
                  </a:solidFill>
                </a:rPr>
                <a:t>Renin</a:t>
              </a:r>
              <a:endParaRPr lang="en-US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4215" name="Line 14"/>
          <p:cNvSpPr>
            <a:spLocks noChangeShapeType="1"/>
          </p:cNvSpPr>
          <p:nvPr/>
        </p:nvSpPr>
        <p:spPr bwMode="auto">
          <a:xfrm>
            <a:off x="533400" y="1238250"/>
            <a:ext cx="79914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94221" name="Line 21"/>
          <p:cNvSpPr>
            <a:spLocks noChangeShapeType="1"/>
          </p:cNvSpPr>
          <p:nvPr/>
        </p:nvSpPr>
        <p:spPr bwMode="auto">
          <a:xfrm>
            <a:off x="539750" y="1987550"/>
            <a:ext cx="79930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85800" y="4953000"/>
            <a:ext cx="9144000" cy="1152525"/>
            <a:chOff x="0" y="3413"/>
            <a:chExt cx="5760" cy="726"/>
          </a:xfrm>
        </p:grpSpPr>
        <p:sp>
          <p:nvSpPr>
            <p:cNvPr id="94242" name="Text Box 25"/>
            <p:cNvSpPr txBox="1">
              <a:spLocks noChangeArrowheads="1"/>
            </p:cNvSpPr>
            <p:nvPr/>
          </p:nvSpPr>
          <p:spPr bwMode="auto">
            <a:xfrm>
              <a:off x="4606" y="3649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94244" name="AutoShape 27"/>
            <p:cNvSpPr>
              <a:spLocks noChangeArrowheads="1"/>
            </p:cNvSpPr>
            <p:nvPr/>
          </p:nvSpPr>
          <p:spPr bwMode="auto">
            <a:xfrm rot="-1337806">
              <a:off x="1628" y="3413"/>
              <a:ext cx="80" cy="30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a-IR"/>
            </a:p>
          </p:txBody>
        </p:sp>
        <p:sp>
          <p:nvSpPr>
            <p:cNvPr id="94245" name="Line 28"/>
            <p:cNvSpPr>
              <a:spLocks noChangeShapeType="1"/>
            </p:cNvSpPr>
            <p:nvPr/>
          </p:nvSpPr>
          <p:spPr bwMode="auto">
            <a:xfrm flipV="1">
              <a:off x="0" y="3600"/>
              <a:ext cx="5760" cy="9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fa-IR"/>
            </a:p>
          </p:txBody>
        </p:sp>
        <p:sp>
          <p:nvSpPr>
            <p:cNvPr id="94246" name="Line 29"/>
            <p:cNvSpPr>
              <a:spLocks noChangeShapeType="1"/>
            </p:cNvSpPr>
            <p:nvPr/>
          </p:nvSpPr>
          <p:spPr bwMode="auto">
            <a:xfrm>
              <a:off x="0" y="4137"/>
              <a:ext cx="5760" cy="2"/>
            </a:xfrm>
            <a:prstGeom prst="line">
              <a:avLst/>
            </a:prstGeom>
            <a:noFill/>
            <a:ln w="9525">
              <a:noFill/>
              <a:round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fa-IR"/>
            </a:p>
          </p:txBody>
        </p:sp>
      </p:grpSp>
      <p:sp>
        <p:nvSpPr>
          <p:cNvPr id="594996" name="Rectangle 52"/>
          <p:cNvSpPr>
            <a:spLocks noChangeArrowheads="1"/>
          </p:cNvSpPr>
          <p:nvPr/>
        </p:nvSpPr>
        <p:spPr bwMode="auto">
          <a:xfrm>
            <a:off x="6629400" y="2895600"/>
            <a:ext cx="2209800" cy="1292662"/>
          </a:xfrm>
          <a:prstGeom prst="rect">
            <a:avLst/>
          </a:prstGeom>
          <a:noFill/>
          <a:ln w="9525" algn="ctr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Older p.</a:t>
            </a:r>
            <a:endParaRPr lang="en-US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Low </a:t>
            </a:r>
            <a:r>
              <a:rPr lang="en-US" sz="2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Renin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HT</a:t>
            </a:r>
          </a:p>
        </p:txBody>
      </p:sp>
      <p:sp>
        <p:nvSpPr>
          <p:cNvPr id="94225" name="Text Box 53"/>
          <p:cNvSpPr txBox="1">
            <a:spLocks noChangeArrowheads="1"/>
          </p:cNvSpPr>
          <p:nvPr/>
        </p:nvSpPr>
        <p:spPr bwMode="auto">
          <a:xfrm>
            <a:off x="755576" y="4221088"/>
            <a:ext cx="838200" cy="461665"/>
          </a:xfrm>
          <a:prstGeom prst="rect">
            <a:avLst/>
          </a:prstGeom>
          <a:noFill/>
          <a:ln w="9525" algn="ctr">
            <a:solidFill>
              <a:srgbClr val="FF99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ACE</a:t>
            </a:r>
            <a:endParaRPr lang="en-US" sz="2400" dirty="0"/>
          </a:p>
        </p:txBody>
      </p:sp>
      <p:sp>
        <p:nvSpPr>
          <p:cNvPr id="94226" name="Text Box 54"/>
          <p:cNvSpPr txBox="1">
            <a:spLocks noChangeArrowheads="1"/>
          </p:cNvSpPr>
          <p:nvPr/>
        </p:nvSpPr>
        <p:spPr bwMode="auto">
          <a:xfrm>
            <a:off x="1763688" y="4221088"/>
            <a:ext cx="609600" cy="466725"/>
          </a:xfrm>
          <a:prstGeom prst="rect">
            <a:avLst/>
          </a:prstGeom>
          <a:noFill/>
          <a:ln w="9525" algn="ctr">
            <a:solidFill>
              <a:srgbClr val="FF99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BB</a:t>
            </a:r>
          </a:p>
        </p:txBody>
      </p:sp>
      <p:sp>
        <p:nvSpPr>
          <p:cNvPr id="94229" name="Text Box 57"/>
          <p:cNvSpPr txBox="1">
            <a:spLocks noChangeArrowheads="1"/>
          </p:cNvSpPr>
          <p:nvPr/>
        </p:nvSpPr>
        <p:spPr bwMode="auto">
          <a:xfrm>
            <a:off x="7696200" y="4149080"/>
            <a:ext cx="1447800" cy="466725"/>
          </a:xfrm>
          <a:prstGeom prst="rect">
            <a:avLst/>
          </a:prstGeom>
          <a:noFill/>
          <a:ln w="9525" algn="ctr">
            <a:solidFill>
              <a:srgbClr val="FF99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Diuretic</a:t>
            </a:r>
          </a:p>
        </p:txBody>
      </p:sp>
      <p:sp>
        <p:nvSpPr>
          <p:cNvPr id="94230" name="Text Box 58"/>
          <p:cNvSpPr txBox="1">
            <a:spLocks noChangeArrowheads="1"/>
          </p:cNvSpPr>
          <p:nvPr/>
        </p:nvSpPr>
        <p:spPr bwMode="auto">
          <a:xfrm>
            <a:off x="6660232" y="4149080"/>
            <a:ext cx="978024" cy="461665"/>
          </a:xfrm>
          <a:prstGeom prst="rect">
            <a:avLst/>
          </a:prstGeom>
          <a:noFill/>
          <a:ln w="9525" algn="ctr">
            <a:solidFill>
              <a:srgbClr val="FF99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 smtClean="0"/>
              <a:t>CCB</a:t>
            </a:r>
            <a:endParaRPr lang="en-US" sz="2400" dirty="0"/>
          </a:p>
        </p:txBody>
      </p:sp>
      <p:cxnSp>
        <p:nvCxnSpPr>
          <p:cNvPr id="94233" name="AutoShape 61"/>
          <p:cNvCxnSpPr>
            <a:cxnSpLocks noChangeShapeType="1"/>
            <a:endCxn id="594949" idx="0"/>
          </p:cNvCxnSpPr>
          <p:nvPr/>
        </p:nvCxnSpPr>
        <p:spPr bwMode="auto">
          <a:xfrm rot="10800000" flipV="1">
            <a:off x="1485900" y="2286000"/>
            <a:ext cx="2628900" cy="609600"/>
          </a:xfrm>
          <a:prstGeom prst="bentConnector2">
            <a:avLst/>
          </a:prstGeom>
          <a:noFill/>
          <a:ln w="38100">
            <a:solidFill>
              <a:srgbClr val="FF99CC"/>
            </a:solidFill>
            <a:miter lim="800000"/>
            <a:headEnd/>
            <a:tailEnd type="triangle" w="med" len="med"/>
          </a:ln>
        </p:spPr>
      </p:cxnSp>
      <p:cxnSp>
        <p:nvCxnSpPr>
          <p:cNvPr id="94234" name="AutoShape 62"/>
          <p:cNvCxnSpPr>
            <a:cxnSpLocks noChangeShapeType="1"/>
            <a:stCxn id="594947" idx="3"/>
            <a:endCxn id="594996" idx="0"/>
          </p:cNvCxnSpPr>
          <p:nvPr/>
        </p:nvCxnSpPr>
        <p:spPr bwMode="auto">
          <a:xfrm>
            <a:off x="4953000" y="2270125"/>
            <a:ext cx="2781300" cy="625475"/>
          </a:xfrm>
          <a:prstGeom prst="bentConnector2">
            <a:avLst/>
          </a:prstGeom>
          <a:noFill/>
          <a:ln w="38100">
            <a:solidFill>
              <a:srgbClr val="FF99CC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65AAF-F51C-41A3-B883-E22F10AFFD7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225"/>
          </a:xfrm>
          <a:ln algn="ctr"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pPr rtl="0">
              <a:spcBef>
                <a:spcPct val="50000"/>
              </a:spcBef>
              <a:defRPr/>
            </a:pPr>
            <a:r>
              <a:rPr lang="en-US" sz="2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rPr>
              <a:t>Which drug in each class:</a:t>
            </a:r>
            <a:endParaRPr lang="en-US" sz="2800" kern="1200" dirty="0">
              <a:solidFill>
                <a:schemeClr val="tx1"/>
              </a:solidFill>
              <a:latin typeface="Arial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1397000"/>
          <a:ext cx="8686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Reassess treatment </a:t>
            </a:r>
            <a:r>
              <a:rPr lang="en-US" b="1" dirty="0" smtClean="0">
                <a:solidFill>
                  <a:srgbClr val="7030A0"/>
                </a:solidFill>
              </a:rPr>
              <a:t>monthly</a:t>
            </a:r>
          </a:p>
          <a:p>
            <a:pPr algn="l" rtl="0" eaLnBrk="1" hangingPunct="1"/>
            <a:r>
              <a:rPr lang="en-US" dirty="0" smtClean="0"/>
              <a:t>Avoid </a:t>
            </a:r>
            <a:r>
              <a:rPr lang="en-US" b="1" dirty="0" smtClean="0">
                <a:solidFill>
                  <a:srgbClr val="00B050"/>
                </a:solidFill>
              </a:rPr>
              <a:t>ACEI/ARB combination</a:t>
            </a:r>
          </a:p>
          <a:p>
            <a:pPr algn="l" rtl="0" eaLnBrk="1" hangingPunct="1"/>
            <a:r>
              <a:rPr lang="en-US" dirty="0" smtClean="0"/>
              <a:t>Consider </a:t>
            </a:r>
            <a:r>
              <a:rPr lang="en-US" b="1" dirty="0" smtClean="0"/>
              <a:t>2-drug initial therapy for Stage 2 </a:t>
            </a:r>
            <a:r>
              <a:rPr lang="en-US" dirty="0" smtClean="0"/>
              <a:t>HTN (</a:t>
            </a:r>
            <a:r>
              <a:rPr lang="en-US" u="sng" dirty="0" smtClean="0"/>
              <a:t>&gt;</a:t>
            </a:r>
            <a:r>
              <a:rPr lang="en-US" dirty="0" smtClean="0"/>
              <a:t> 160/100)</a:t>
            </a:r>
          </a:p>
          <a:p>
            <a:pPr algn="l" rtl="0" eaLnBrk="1" hangingPunct="1"/>
            <a:r>
              <a:rPr lang="en-US" b="1" dirty="0" smtClean="0"/>
              <a:t>The best combination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C00000"/>
                </a:solidFill>
              </a:rPr>
              <a:t>A+C</a:t>
            </a:r>
          </a:p>
          <a:p>
            <a:pPr algn="l" rtl="0" eaLnBrk="1" hangingPunct="1"/>
            <a:r>
              <a:rPr lang="en-US" dirty="0" smtClean="0"/>
              <a:t>Goal BP not reached with 3 drugs, use drugs from other classes</a:t>
            </a:r>
          </a:p>
          <a:p>
            <a:pPr lvl="1" algn="l" rtl="0" eaLnBrk="1" hangingPunct="1"/>
            <a:r>
              <a:rPr lang="en-US" b="1" dirty="0" smtClean="0">
                <a:solidFill>
                  <a:srgbClr val="FF0000"/>
                </a:solidFill>
              </a:rPr>
              <a:t>Consider referral to HTN specialist</a:t>
            </a:r>
          </a:p>
          <a:p>
            <a:pPr lvl="1" algn="l" rtl="0" eaLnBrk="1" hangingPunct="1">
              <a:buNone/>
            </a:pPr>
            <a:endParaRPr lang="en-US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JNC 8: Subsequent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12775"/>
          <a:ext cx="8915400" cy="5445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160"/>
                <a:gridCol w="1813560"/>
                <a:gridCol w="1813560"/>
                <a:gridCol w="1813560"/>
                <a:gridCol w="1813560"/>
              </a:tblGrid>
              <a:tr h="670946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 dirty="0">
                          <a:solidFill>
                            <a:srgbClr val="FF0000"/>
                          </a:solidFill>
                          <a:effectLst/>
                        </a:rPr>
                        <a:t>JNC 8</a:t>
                      </a:r>
                      <a:endParaRPr lang="en-US" sz="24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 dirty="0">
                          <a:solidFill>
                            <a:srgbClr val="FF0000"/>
                          </a:solidFill>
                          <a:effectLst/>
                        </a:rPr>
                        <a:t>ESH/ESC</a:t>
                      </a:r>
                      <a:endParaRPr lang="en-US" sz="24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 dirty="0">
                          <a:solidFill>
                            <a:srgbClr val="FF0000"/>
                          </a:solidFill>
                          <a:effectLst/>
                        </a:rPr>
                        <a:t>AHA/ACC</a:t>
                      </a:r>
                      <a:endParaRPr lang="en-US" sz="24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sng" strike="noStrike" dirty="0">
                          <a:solidFill>
                            <a:srgbClr val="FF0000"/>
                          </a:solidFill>
                          <a:effectLst/>
                        </a:rPr>
                        <a:t>ASH/ISH</a:t>
                      </a:r>
                      <a:endParaRPr lang="en-US" sz="2400" b="0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335473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</a:rPr>
                        <a:t>&gt;</a:t>
                      </a:r>
                      <a:r>
                        <a:rPr lang="en-US" sz="1800" u="none" strike="noStrike" dirty="0">
                          <a:effectLst/>
                        </a:rPr>
                        <a:t>140/90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60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Threshold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</a:rPr>
                        <a:t>&gt;</a:t>
                      </a:r>
                      <a:r>
                        <a:rPr lang="en-US" sz="1800" u="none" strike="noStrike" dirty="0">
                          <a:effectLst/>
                        </a:rPr>
                        <a:t>140/90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&lt; </a:t>
                      </a:r>
                      <a:r>
                        <a:rPr lang="en-US" sz="1800" u="none" strike="noStrike" dirty="0">
                          <a:effectLst/>
                        </a:rPr>
                        <a:t>60 yr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Eldery SBP </a:t>
                      </a:r>
                      <a:r>
                        <a:rPr lang="en-US" sz="1800" u="sng" strike="noStrike">
                          <a:effectLst/>
                        </a:rPr>
                        <a:t>&gt;</a:t>
                      </a:r>
                      <a:r>
                        <a:rPr lang="en-US" sz="1800" u="none" strike="noStrike">
                          <a:effectLst/>
                        </a:rPr>
                        <a:t>160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</a:rPr>
                        <a:t>&gt;</a:t>
                      </a:r>
                      <a:r>
                        <a:rPr lang="en-US" sz="1800" u="none" strike="noStrike" dirty="0">
                          <a:effectLst/>
                        </a:rPr>
                        <a:t>140/90 &lt;80 </a:t>
                      </a:r>
                      <a:r>
                        <a:rPr lang="en-US" sz="1800" u="none" strike="noStrike" dirty="0" err="1">
                          <a:effectLst/>
                        </a:rPr>
                        <a:t>yr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60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for Drug Rx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</a:rPr>
                        <a:t>&gt;</a:t>
                      </a:r>
                      <a:r>
                        <a:rPr lang="en-US" sz="1800" u="none" strike="noStrike" dirty="0">
                          <a:effectLst/>
                        </a:rPr>
                        <a:t>150/90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u="sng" strike="noStrike" dirty="0" smtClean="0">
                          <a:effectLst/>
                        </a:rPr>
                        <a:t>&gt;</a:t>
                      </a:r>
                      <a:r>
                        <a:rPr lang="en-US" sz="1800" u="none" strike="noStrike" dirty="0">
                          <a:effectLst/>
                        </a:rPr>
                        <a:t>60 yr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Consider SBP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&gt;</a:t>
                      </a:r>
                      <a:r>
                        <a:rPr lang="en-US" sz="1800" u="none" strike="noStrike">
                          <a:effectLst/>
                        </a:rPr>
                        <a:t>140/90</a:t>
                      </a:r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&gt;</a:t>
                      </a:r>
                      <a:r>
                        <a:rPr lang="en-US" sz="1800" u="none" strike="noStrike">
                          <a:effectLst/>
                        </a:rPr>
                        <a:t>150/90 </a:t>
                      </a:r>
                      <a:r>
                        <a:rPr lang="en-US" sz="1800" u="sng" strike="noStrike">
                          <a:effectLst/>
                        </a:rPr>
                        <a:t>&gt;</a:t>
                      </a:r>
                      <a:r>
                        <a:rPr lang="en-US" sz="1800" u="none" strike="noStrike">
                          <a:effectLst/>
                        </a:rPr>
                        <a:t>80 yr</a:t>
                      </a:r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604763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140-150 if &lt;80 yr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377473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307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B-blocker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Yes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307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First line Rx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719656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604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Initiate Therapy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&gt;</a:t>
                      </a:r>
                      <a:r>
                        <a:rPr lang="en-US" sz="1800" u="none" strike="noStrike">
                          <a:effectLst/>
                        </a:rPr>
                        <a:t>160/100</a:t>
                      </a:r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"Markedly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&gt;</a:t>
                      </a:r>
                      <a:r>
                        <a:rPr lang="en-US" sz="1800" u="none" strike="noStrike">
                          <a:effectLst/>
                        </a:rPr>
                        <a:t>160/100</a:t>
                      </a:r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>
                          <a:effectLst/>
                        </a:rPr>
                        <a:t>&gt;</a:t>
                      </a:r>
                      <a:r>
                        <a:rPr lang="en-US" sz="1800" u="none" strike="noStrike">
                          <a:effectLst/>
                        </a:rPr>
                        <a:t>160/100</a:t>
                      </a:r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307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w/ 2 drugs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elevated BP"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mtClean="0"/>
              <a:t>Comparison of Recent</a:t>
            </a:r>
            <a:br>
              <a:rPr lang="en-US" smtClean="0"/>
            </a:br>
            <a:r>
              <a:rPr lang="en-US" smtClean="0"/>
              <a:t>Guideline Statements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Once-daily</a:t>
            </a:r>
            <a:r>
              <a:rPr lang="en-US" dirty="0" smtClean="0"/>
              <a:t> dosing because of  its  long  half life.</a:t>
            </a:r>
          </a:p>
          <a:p>
            <a:pPr algn="l" rtl="0"/>
            <a:r>
              <a:rPr lang="en-US" b="1" dirty="0" smtClean="0"/>
              <a:t>Tolerability</a:t>
            </a:r>
            <a:r>
              <a:rPr lang="en-US" dirty="0" smtClean="0"/>
              <a:t>. </a:t>
            </a:r>
          </a:p>
          <a:p>
            <a:pPr algn="l" rtl="0"/>
            <a:r>
              <a:rPr lang="en-US" b="1" dirty="0" smtClean="0">
                <a:solidFill>
                  <a:srgbClr val="008000"/>
                </a:solidFill>
              </a:rPr>
              <a:t>Cost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Unlike diuretics and RAS inhibitors, </a:t>
            </a:r>
            <a:r>
              <a:rPr lang="en-US" b="1" dirty="0" smtClean="0">
                <a:solidFill>
                  <a:srgbClr val="FF0000"/>
                </a:solidFill>
              </a:rPr>
              <a:t>a high-salt diet or concurrent NSAID  therapy </a:t>
            </a:r>
            <a:r>
              <a:rPr lang="en-US" dirty="0" smtClean="0"/>
              <a:t>does not compromise the effectiveness of </a:t>
            </a:r>
            <a:r>
              <a:rPr lang="en-US" dirty="0" err="1" smtClean="0"/>
              <a:t>amlodipine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200" dirty="0" smtClean="0"/>
              <a:t>CCBs: Advantages  of  </a:t>
            </a:r>
            <a:r>
              <a:rPr lang="en-US" sz="3200" dirty="0" err="1" smtClean="0"/>
              <a:t>amlodipine</a:t>
            </a:r>
            <a:r>
              <a:rPr lang="en-US" sz="3200" dirty="0" smtClean="0"/>
              <a:t>  include :</a:t>
            </a:r>
            <a:br>
              <a:rPr lang="en-US" sz="3200" dirty="0" smtClean="0"/>
            </a:b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7030A0"/>
                </a:solidFill>
              </a:rPr>
              <a:t>Verapamil</a:t>
            </a:r>
            <a:r>
              <a:rPr lang="en-US" b="1" dirty="0" smtClean="0">
                <a:solidFill>
                  <a:srgbClr val="7030A0"/>
                </a:solidFill>
              </a:rPr>
              <a:t> is weakly antihypertensive </a:t>
            </a:r>
            <a:r>
              <a:rPr lang="en-US" dirty="0" smtClean="0"/>
              <a:t>and has limited usefulness because of dose-dependent constipation.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Diltiazem</a:t>
            </a:r>
            <a:r>
              <a:rPr lang="en-US" dirty="0" smtClean="0"/>
              <a:t>  is  intermediate in </a:t>
            </a:r>
            <a:r>
              <a:rPr lang="en-US" b="1" dirty="0" smtClean="0"/>
              <a:t>potency between </a:t>
            </a:r>
            <a:r>
              <a:rPr lang="en-US" b="1" dirty="0" err="1" smtClean="0"/>
              <a:t>verapamil</a:t>
            </a:r>
            <a:r>
              <a:rPr lang="en-US" b="1" dirty="0" smtClean="0"/>
              <a:t> and the </a:t>
            </a:r>
            <a:r>
              <a:rPr lang="en-US" b="1" dirty="0" err="1" smtClean="0"/>
              <a:t>dihydropyridines</a:t>
            </a:r>
            <a:r>
              <a:rPr lang="en-US" b="1" dirty="0" smtClean="0"/>
              <a:t> and  is usually well tolerated.</a:t>
            </a:r>
            <a:endParaRPr lang="fa-IR" b="1" dirty="0" smtClean="0"/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Verapamil</a:t>
            </a:r>
            <a:r>
              <a:rPr lang="en-US" dirty="0" smtClean="0"/>
              <a:t> and </a:t>
            </a:r>
            <a:r>
              <a:rPr lang="en-US" dirty="0" err="1" smtClean="0"/>
              <a:t>Diltiazem</a:t>
            </a:r>
            <a:r>
              <a:rPr lang="en-US" dirty="0" smtClean="0"/>
              <a:t>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principal side effect of  the </a:t>
            </a:r>
            <a:r>
              <a:rPr lang="en-US" dirty="0" err="1" smtClean="0"/>
              <a:t>amlodipine</a:t>
            </a:r>
            <a:r>
              <a:rPr lang="en-US" dirty="0" smtClean="0"/>
              <a:t>  is </a:t>
            </a:r>
            <a:r>
              <a:rPr lang="en-US" b="1" dirty="0" smtClean="0">
                <a:solidFill>
                  <a:srgbClr val="7030A0"/>
                </a:solidFill>
              </a:rPr>
              <a:t>dose-dependent  ankle  edema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With  </a:t>
            </a:r>
            <a:r>
              <a:rPr lang="en-US" dirty="0" err="1" smtClean="0"/>
              <a:t>amlodipine</a:t>
            </a:r>
            <a:r>
              <a:rPr lang="en-US" dirty="0" smtClean="0"/>
              <a:t>,  ankle  edema  is  far more  common  with a 10-mg dose than with 2.5- or 5-mg doses. This edema appears  to be </a:t>
            </a:r>
            <a:r>
              <a:rPr lang="en-US" dirty="0" err="1" smtClean="0"/>
              <a:t>vasogenic</a:t>
            </a:r>
            <a:r>
              <a:rPr lang="en-US" dirty="0" smtClean="0"/>
              <a:t> because of selective arterial dilation and </a:t>
            </a:r>
            <a:r>
              <a:rPr lang="en-US" b="1" dirty="0" smtClean="0">
                <a:solidFill>
                  <a:srgbClr val="FF0000"/>
                </a:solidFill>
              </a:rPr>
              <a:t>can respond  to concomitant  therapy with an ACEI or ARB  </a:t>
            </a:r>
            <a:r>
              <a:rPr lang="en-US" dirty="0" smtClean="0"/>
              <a:t>that causes balanced  arterial and venous dilation.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Effects</a:t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As </a:t>
            </a:r>
            <a:r>
              <a:rPr lang="en-US" dirty="0" err="1" smtClean="0">
                <a:solidFill>
                  <a:srgbClr val="FF0000"/>
                </a:solidFill>
              </a:rPr>
              <a:t>monotherapy</a:t>
            </a:r>
            <a:r>
              <a:rPr lang="en-US" dirty="0" smtClean="0"/>
              <a:t>, ACEIs are generally less effective in lowering BP in </a:t>
            </a:r>
            <a:r>
              <a:rPr lang="en-US" b="1" dirty="0" smtClean="0">
                <a:solidFill>
                  <a:srgbClr val="7030A0"/>
                </a:solidFill>
              </a:rPr>
              <a:t>black patients and in older patients.</a:t>
            </a:r>
          </a:p>
          <a:p>
            <a:pPr algn="l" rtl="0"/>
            <a:r>
              <a:rPr lang="en-US" dirty="0" smtClean="0"/>
              <a:t>with  low-</a:t>
            </a:r>
            <a:r>
              <a:rPr lang="en-US" dirty="0" err="1" smtClean="0"/>
              <a:t>renin</a:t>
            </a:r>
            <a:r>
              <a:rPr lang="en-US" dirty="0" smtClean="0"/>
              <a:t>  hypertension,  but  they  are  </a:t>
            </a:r>
            <a:r>
              <a:rPr lang="en-US" b="1" dirty="0" smtClean="0">
                <a:solidFill>
                  <a:srgbClr val="008000"/>
                </a:solidFill>
              </a:rPr>
              <a:t>quite  effective  in  these  groups when  combined with  a  low-dose  diuretic  or  CCB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ACEIs/ARBs: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All  RAS  inhibitors  are  contraindicated  in  pregnancy. </a:t>
            </a:r>
          </a:p>
          <a:p>
            <a:pPr algn="l" rtl="0"/>
            <a:r>
              <a:rPr lang="en-US" dirty="0" smtClean="0"/>
              <a:t>The most common  side effect of ACEIs  is a 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dry cough</a:t>
            </a:r>
            <a:r>
              <a:rPr lang="en-US" dirty="0" smtClean="0"/>
              <a:t>. </a:t>
            </a:r>
          </a:p>
          <a:p>
            <a:pPr algn="l" rtl="0"/>
            <a:r>
              <a:rPr lang="en-US" b="1" dirty="0" err="1" smtClean="0">
                <a:solidFill>
                  <a:srgbClr val="008000"/>
                </a:solidFill>
              </a:rPr>
              <a:t>Hyperkalemia</a:t>
            </a:r>
            <a:r>
              <a:rPr lang="en-US" b="1" dirty="0" smtClean="0">
                <a:solidFill>
                  <a:srgbClr val="008000"/>
                </a:solidFill>
              </a:rPr>
              <a:t>.</a:t>
            </a:r>
          </a:p>
          <a:p>
            <a:pPr algn="l" rtl="0"/>
            <a:r>
              <a:rPr lang="en-US" dirty="0" smtClean="0"/>
              <a:t>In patients with stage 3 CKD  with </a:t>
            </a:r>
            <a:r>
              <a:rPr lang="en-US" dirty="0" err="1" smtClean="0"/>
              <a:t>proteinuria</a:t>
            </a:r>
            <a:r>
              <a:rPr lang="en-US" dirty="0" smtClean="0"/>
              <a:t>, initiation of ACEI or ARB therapy is often associated with a small  transient  increase  in  serum  </a:t>
            </a:r>
            <a:r>
              <a:rPr lang="en-US" dirty="0" err="1" smtClean="0"/>
              <a:t>creatinine</a:t>
            </a:r>
            <a:r>
              <a:rPr lang="en-US" dirty="0" smtClean="0"/>
              <a:t>;  therapy  can  be  continued unless the </a:t>
            </a:r>
            <a:r>
              <a:rPr lang="en-US" b="1" dirty="0" smtClean="0">
                <a:solidFill>
                  <a:srgbClr val="FF0000"/>
                </a:solidFill>
              </a:rPr>
              <a:t>elevation in </a:t>
            </a:r>
            <a:r>
              <a:rPr lang="en-US" b="1" dirty="0" err="1" smtClean="0">
                <a:solidFill>
                  <a:srgbClr val="FF0000"/>
                </a:solidFill>
              </a:rPr>
              <a:t>creatinine</a:t>
            </a:r>
            <a:r>
              <a:rPr lang="en-US" b="1" dirty="0" smtClean="0">
                <a:solidFill>
                  <a:srgbClr val="FF0000"/>
                </a:solidFill>
              </a:rPr>
              <a:t> is greater than 30%, </a:t>
            </a:r>
            <a:r>
              <a:rPr lang="en-US" dirty="0" smtClean="0"/>
              <a:t>an indication to decrease the dose or temporarily withhold therapy.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Effects</a:t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adwellt\AppData\Local\Microsoft\Windows\Temporary Internet Files\Content.IE5\FT51BMJ9\MC900438743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7277" y="0"/>
            <a:ext cx="103477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7277" y="0"/>
            <a:ext cx="9171277" cy="15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7278" y="6705600"/>
            <a:ext cx="9171277" cy="15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0522" y="0"/>
            <a:ext cx="103477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1092992"/>
            <a:ext cx="5541818" cy="4830763"/>
          </a:xfrm>
        </p:spPr>
        <p:txBody>
          <a:bodyPr>
            <a:normAutofit/>
          </a:bodyPr>
          <a:lstStyle/>
          <a:p>
            <a:pPr algn="l" rtl="0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Panel appointed by the National Heart, Lung, and Blood Institute (NHLBI)</a:t>
            </a:r>
          </a:p>
          <a:p>
            <a:pPr algn="l" rtl="0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guidelines (JNC-1) published in 1977</a:t>
            </a:r>
          </a:p>
          <a:p>
            <a:pPr algn="l" rtl="0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updates published in 3- to 6-year intervals</a:t>
            </a:r>
          </a:p>
          <a:p>
            <a:pPr algn="l" rtl="0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edition (JNC-7) published in 2003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National Committee (JNC)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92992"/>
            <a:ext cx="3159267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53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Even though HCTZ has enjoyed widespread use in clinical practice,  </a:t>
            </a:r>
            <a:r>
              <a:rPr lang="en-US" b="1" dirty="0" err="1" smtClean="0">
                <a:solidFill>
                  <a:srgbClr val="7030A0"/>
                </a:solidFill>
              </a:rPr>
              <a:t>chlorthalidone</a:t>
            </a:r>
            <a:r>
              <a:rPr lang="en-US" b="1" dirty="0" smtClean="0">
                <a:solidFill>
                  <a:srgbClr val="7030A0"/>
                </a:solidFill>
              </a:rPr>
              <a:t> is the choice for practicing evidence-based medicine. </a:t>
            </a:r>
          </a:p>
          <a:p>
            <a:pPr algn="l" rtl="0"/>
            <a:r>
              <a:rPr lang="en-US" dirty="0" err="1" smtClean="0"/>
              <a:t>chlorthalidone</a:t>
            </a:r>
            <a:r>
              <a:rPr lang="en-US" dirty="0" smtClean="0"/>
              <a:t>,  a  </a:t>
            </a:r>
            <a:r>
              <a:rPr lang="en-US" dirty="0" err="1" smtClean="0"/>
              <a:t>thiazide</a:t>
            </a:r>
            <a:r>
              <a:rPr lang="en-US" dirty="0" smtClean="0"/>
              <a:t>-like  diuretic that is </a:t>
            </a:r>
            <a:r>
              <a:rPr lang="en-US" b="1" dirty="0" smtClean="0">
                <a:solidFill>
                  <a:srgbClr val="FF0000"/>
                </a:solidFill>
              </a:rPr>
              <a:t>more potent and longer lasting than HCTZ 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Chlorthalidone</a:t>
            </a:r>
            <a:r>
              <a:rPr lang="en-US" dirty="0" smtClean="0"/>
              <a:t> rather than HCTZ: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Loop diuretics </a:t>
            </a:r>
            <a:r>
              <a:rPr lang="en-US" dirty="0" smtClean="0"/>
              <a:t>are  less effective  BP-lowering agents and should be reserved for treating hypertension in  the  setting of advanced CKD  (</a:t>
            </a:r>
            <a:r>
              <a:rPr lang="en-US" b="1" dirty="0" smtClean="0">
                <a:solidFill>
                  <a:srgbClr val="7030A0"/>
                </a:solidFill>
              </a:rPr>
              <a:t>stage 3 or higher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Chlorthalidone</a:t>
            </a:r>
            <a:r>
              <a:rPr lang="en-US" dirty="0" smtClean="0"/>
              <a:t> may also be effective in patients with stage 3 CKD.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Diuretics enhance the potency of all other classes of antihypertensive agents. 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.</a:t>
            </a:r>
            <a:endParaRPr lang="fa-I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Glucose  intolerance  (particularly  </a:t>
            </a:r>
            <a:r>
              <a:rPr lang="en-US" b="1" dirty="0" smtClean="0">
                <a:solidFill>
                  <a:srgbClr val="7030A0"/>
                </a:solidFill>
              </a:rPr>
              <a:t>in  higher  doses  and when  used  in  combination  with a beta blocker),</a:t>
            </a:r>
          </a:p>
          <a:p>
            <a:pPr algn="l" rtl="0"/>
            <a:r>
              <a:rPr lang="en-US" b="1" dirty="0" err="1" smtClean="0"/>
              <a:t>Hypokalemia</a:t>
            </a:r>
            <a:r>
              <a:rPr lang="en-US" b="1" dirty="0" smtClean="0"/>
              <a:t> , </a:t>
            </a:r>
            <a:r>
              <a:rPr lang="en-US" b="1" dirty="0" err="1" smtClean="0"/>
              <a:t>hypomagnesemia</a:t>
            </a:r>
            <a:r>
              <a:rPr lang="en-US" b="1" dirty="0" smtClean="0"/>
              <a:t>, and severe </a:t>
            </a:r>
            <a:r>
              <a:rPr lang="en-US" b="1" dirty="0" err="1" smtClean="0"/>
              <a:t>hyponatremia</a:t>
            </a:r>
            <a:r>
              <a:rPr lang="en-US" b="1" dirty="0" smtClean="0"/>
              <a:t> especially in older adults</a:t>
            </a:r>
          </a:p>
          <a:p>
            <a:pPr algn="l" rtl="0"/>
            <a:r>
              <a:rPr lang="en-US" dirty="0" smtClean="0"/>
              <a:t>precipitate gout, and elevate serum lipids.</a:t>
            </a:r>
          </a:p>
          <a:p>
            <a:pPr algn="l" rtl="0"/>
            <a:r>
              <a:rPr lang="en-US" b="1" dirty="0" smtClean="0">
                <a:solidFill>
                  <a:srgbClr val="008000"/>
                </a:solidFill>
              </a:rPr>
              <a:t>erectile  dysfunction. </a:t>
            </a:r>
          </a:p>
          <a:p>
            <a:pPr algn="l" rtl="0"/>
            <a:r>
              <a:rPr lang="en-US" dirty="0" smtClean="0"/>
              <a:t>These drugs have </a:t>
            </a:r>
            <a:r>
              <a:rPr lang="en-US" b="1" dirty="0" smtClean="0">
                <a:solidFill>
                  <a:srgbClr val="FF0000"/>
                </a:solidFill>
              </a:rPr>
              <a:t>higher discontinuation rates.</a:t>
            </a:r>
            <a:endParaRPr lang="fa-IR" b="1" dirty="0" smtClean="0">
              <a:solidFill>
                <a:srgbClr val="FF0000"/>
              </a:solidFill>
            </a:endParaRPr>
          </a:p>
          <a:p>
            <a:pPr algn="l" rtl="0"/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:</a:t>
            </a:r>
            <a:r>
              <a:rPr lang="en-US" dirty="0" smtClean="0"/>
              <a:t>Side Effects</a:t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Standard beta blockers </a:t>
            </a:r>
            <a:r>
              <a:rPr lang="en-US" dirty="0" smtClean="0">
                <a:solidFill>
                  <a:srgbClr val="7030A0"/>
                </a:solidFill>
              </a:rPr>
              <a:t>increase  the  risk  for diabetes, particularly when combined with a diuretic. </a:t>
            </a:r>
          </a:p>
          <a:p>
            <a:pPr algn="l" rtl="0"/>
            <a:r>
              <a:rPr lang="en-US" dirty="0" smtClean="0"/>
              <a:t>Common  side effects  such as </a:t>
            </a:r>
            <a:r>
              <a:rPr lang="en-US" b="1" dirty="0" smtClean="0">
                <a:solidFill>
                  <a:srgbClr val="C00000"/>
                </a:solidFill>
              </a:rPr>
              <a:t>fatigability  cause  high  discontinuation  rates.</a:t>
            </a:r>
          </a:p>
          <a:p>
            <a:pPr algn="l" rtl="0"/>
            <a:r>
              <a:rPr lang="en-US" dirty="0" smtClean="0"/>
              <a:t>precipitate  acute  </a:t>
            </a:r>
            <a:r>
              <a:rPr lang="en-US" b="1" dirty="0" err="1" smtClean="0">
                <a:solidFill>
                  <a:srgbClr val="008000"/>
                </a:solidFill>
              </a:rPr>
              <a:t>bronchospasm</a:t>
            </a:r>
            <a:r>
              <a:rPr lang="en-US" dirty="0" smtClean="0"/>
              <a:t>. </a:t>
            </a:r>
          </a:p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All beta-blocking drugs promote  weight  gain.</a:t>
            </a:r>
            <a:endParaRPr lang="fa-IR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:</a:t>
            </a:r>
            <a:r>
              <a:rPr lang="en-US" dirty="0" smtClean="0"/>
              <a:t>BB Side Effects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They  are effective  </a:t>
            </a:r>
            <a:r>
              <a:rPr lang="en-US" b="1" dirty="0" smtClean="0"/>
              <a:t>add-on  therapy  for </a:t>
            </a:r>
            <a:r>
              <a:rPr lang="en-US" b="1" dirty="0" err="1" smtClean="0"/>
              <a:t>diffcult</a:t>
            </a:r>
            <a:r>
              <a:rPr lang="en-US" b="1" dirty="0" smtClean="0"/>
              <a:t>  hypertension</a:t>
            </a:r>
            <a:r>
              <a:rPr lang="en-US" dirty="0" smtClean="0"/>
              <a:t>  and  </a:t>
            </a:r>
          </a:p>
          <a:p>
            <a:pPr algn="l" rtl="0"/>
            <a:r>
              <a:rPr lang="en-US" dirty="0" smtClean="0"/>
              <a:t>are useful in older men with </a:t>
            </a:r>
            <a:r>
              <a:rPr lang="en-US" b="1" dirty="0" err="1" smtClean="0">
                <a:solidFill>
                  <a:srgbClr val="C00000"/>
                </a:solidFill>
              </a:rPr>
              <a:t>prostatism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b="1" dirty="0" smtClean="0"/>
              <a:t>Major Side effect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8000"/>
                </a:solidFill>
              </a:rPr>
              <a:t>orthostatic hypotension</a:t>
            </a:r>
            <a:endParaRPr lang="fa-IR" b="1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Use of </a:t>
            </a:r>
            <a:r>
              <a:rPr lang="en-US" dirty="0" err="1" smtClean="0"/>
              <a:t>alfa</a:t>
            </a:r>
            <a:r>
              <a:rPr lang="en-US" dirty="0" smtClean="0"/>
              <a:t> blockers: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Resistant </a:t>
            </a:r>
            <a:r>
              <a:rPr lang="en-US" dirty="0" smtClean="0"/>
              <a:t>hypertension—defined </a:t>
            </a:r>
            <a:r>
              <a:rPr lang="en-US" dirty="0" smtClean="0"/>
              <a:t>as:</a:t>
            </a:r>
          </a:p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 high BP uncontrolled with three  or </a:t>
            </a:r>
          </a:p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controlled with at  least  four antihypertensive drugs  (including a  diuretic</a:t>
            </a:r>
            <a:r>
              <a:rPr lang="en-US" dirty="0" smtClean="0"/>
              <a:t>)—is </a:t>
            </a:r>
            <a:r>
              <a:rPr lang="en-US" b="1" dirty="0" smtClean="0">
                <a:solidFill>
                  <a:srgbClr val="008000"/>
                </a:solidFill>
              </a:rPr>
              <a:t>associated with a higher prevalence of secondary hypertension </a:t>
            </a:r>
            <a:r>
              <a:rPr lang="en-US" dirty="0" smtClean="0"/>
              <a:t>and worse CV and renal outcomes. </a:t>
            </a:r>
          </a:p>
          <a:p>
            <a:pPr algn="l" rtl="0"/>
            <a:r>
              <a:rPr lang="en-US" dirty="0" smtClean="0"/>
              <a:t>With aging of the population</a:t>
            </a:r>
            <a:r>
              <a:rPr lang="en-US" b="1" dirty="0" smtClean="0">
                <a:solidFill>
                  <a:srgbClr val="0070C0"/>
                </a:solidFill>
              </a:rPr>
              <a:t>,  </a:t>
            </a:r>
            <a:r>
              <a:rPr lang="en-US" b="1" dirty="0" smtClean="0">
                <a:solidFill>
                  <a:srgbClr val="FF0000"/>
                </a:solidFill>
              </a:rPr>
              <a:t>the  prevalence  </a:t>
            </a:r>
            <a:r>
              <a:rPr lang="en-US" dirty="0" smtClean="0"/>
              <a:t>of  resistant  hypertension  is  increasing  and  is estimated  to affect </a:t>
            </a:r>
            <a:r>
              <a:rPr lang="en-US" b="1" dirty="0" smtClean="0">
                <a:solidFill>
                  <a:srgbClr val="FF0000"/>
                </a:solidFill>
              </a:rPr>
              <a:t>13%  to 20% of  the adult U.S. population.</a:t>
            </a:r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:</a:t>
            </a:r>
            <a:r>
              <a:rPr lang="en-US" dirty="0" smtClean="0"/>
              <a:t>Resistant Hypertension</a:t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  the absence of  an </a:t>
            </a:r>
            <a:r>
              <a:rPr lang="en-US" dirty="0" err="1" smtClean="0"/>
              <a:t>identifable</a:t>
            </a:r>
            <a:r>
              <a:rPr lang="en-US" dirty="0" smtClean="0"/>
              <a:t> cause of the hypertension, </a:t>
            </a:r>
            <a:r>
              <a:rPr lang="en-US" dirty="0" err="1" smtClean="0"/>
              <a:t>spironolactone</a:t>
            </a:r>
            <a:r>
              <a:rPr lang="en-US" dirty="0" smtClean="0"/>
              <a:t> or  a  </a:t>
            </a:r>
            <a:r>
              <a:rPr lang="en-US" dirty="0" err="1" smtClean="0"/>
              <a:t>vasodilating</a:t>
            </a:r>
            <a:r>
              <a:rPr lang="en-US" dirty="0" smtClean="0"/>
              <a:t>  beta  blocker (</a:t>
            </a:r>
            <a:r>
              <a:rPr lang="en-US" dirty="0" err="1" smtClean="0"/>
              <a:t>carvedilol</a:t>
            </a:r>
            <a:r>
              <a:rPr lang="en-US" dirty="0" smtClean="0"/>
              <a:t>)  can  serve  as  highly  effective  add-on  therapies.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err="1" smtClean="0"/>
              <a:t>Spironolactone</a:t>
            </a:r>
            <a:r>
              <a:rPr lang="en-US" dirty="0" smtClean="0"/>
              <a:t> and </a:t>
            </a:r>
            <a:r>
              <a:rPr lang="en-US" dirty="0" err="1" smtClean="0"/>
              <a:t>carvedilol</a:t>
            </a:r>
            <a:r>
              <a:rPr lang="en-US" dirty="0" smtClean="0"/>
              <a:t>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60648"/>
            <a:ext cx="835292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Autofit/>
          </a:bodyPr>
          <a:lstStyle/>
          <a:p>
            <a:pPr rtl="0"/>
            <a:r>
              <a:rPr lang="en-US" sz="2000" dirty="0" smtClean="0"/>
              <a:t>.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An  initially  elevated  </a:t>
            </a:r>
            <a:r>
              <a:rPr lang="en-US" b="1" dirty="0" smtClean="0">
                <a:solidFill>
                  <a:srgbClr val="002060"/>
                </a:solidFill>
              </a:rPr>
              <a:t>office  </a:t>
            </a:r>
            <a:r>
              <a:rPr lang="en-US" b="1" dirty="0" smtClean="0">
                <a:solidFill>
                  <a:srgbClr val="002060"/>
                </a:solidFill>
              </a:rPr>
              <a:t>blood  pressure  (BP)—higher  than 140 mm Hg  systolic  or  90 </a:t>
            </a:r>
            <a:r>
              <a:rPr lang="en-US" dirty="0" smtClean="0"/>
              <a:t>mm Hg  diastolic</a:t>
            </a:r>
            <a:r>
              <a:rPr lang="en-US" b="1" dirty="0" smtClean="0"/>
              <a:t>—must  always  be  </a:t>
            </a:r>
            <a:r>
              <a:rPr lang="en-US" b="1" dirty="0" err="1" smtClean="0"/>
              <a:t>confrmed</a:t>
            </a:r>
            <a:r>
              <a:rPr lang="en-US" b="1" dirty="0" smtClean="0"/>
              <a:t> either by home or ambulatory BP monitoring</a:t>
            </a:r>
            <a:r>
              <a:rPr lang="en-US" dirty="0" smtClean="0"/>
              <a:t>, </a:t>
            </a:r>
          </a:p>
          <a:p>
            <a:pPr algn="l" rtl="0">
              <a:buNone/>
            </a:pPr>
            <a:r>
              <a:rPr lang="en-US" dirty="0" smtClean="0"/>
              <a:t>  or</a:t>
            </a:r>
          </a:p>
          <a:p>
            <a:pPr algn="l" rtl="0"/>
            <a:r>
              <a:rPr lang="en-US" dirty="0" smtClean="0"/>
              <a:t> must be </a:t>
            </a:r>
            <a:r>
              <a:rPr lang="en-US" dirty="0" err="1" smtClean="0"/>
              <a:t>remeasured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at  least three times over a period of at  least  4 weeks</a:t>
            </a:r>
            <a:endParaRPr lang="en-US" dirty="0" smtClean="0"/>
          </a:p>
          <a:p>
            <a:pPr algn="l" rtl="0"/>
            <a:r>
              <a:rPr lang="en-US" dirty="0" smtClean="0"/>
              <a:t> Only  if the </a:t>
            </a:r>
            <a:r>
              <a:rPr lang="en-US" b="1" dirty="0" smtClean="0">
                <a:solidFill>
                  <a:srgbClr val="0070C0"/>
                </a:solidFill>
              </a:rPr>
              <a:t>office </a:t>
            </a:r>
            <a:r>
              <a:rPr lang="en-US" b="1" dirty="0" smtClean="0">
                <a:solidFill>
                  <a:srgbClr val="0070C0"/>
                </a:solidFill>
              </a:rPr>
              <a:t>BP level is very high (≥180/110 </a:t>
            </a:r>
            <a:r>
              <a:rPr lang="en-US" dirty="0" smtClean="0"/>
              <a:t>mm Hg) </a:t>
            </a:r>
            <a:r>
              <a:rPr lang="en-US" b="1" dirty="0" smtClean="0">
                <a:solidFill>
                  <a:srgbClr val="008000"/>
                </a:solidFill>
              </a:rPr>
              <a:t>or if symptomatic  target-organ damage </a:t>
            </a:r>
            <a:r>
              <a:rPr lang="en-US" dirty="0" smtClean="0"/>
              <a:t>is present should  therapy begin before the diagnosis is carefully established.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DIAGNOSIS OF HYPERTENSION</a:t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Hypertensive crises are a heterogeneous group of hypertensive disorders  characterized  by :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severe  hypertension  </a:t>
            </a:r>
            <a:r>
              <a:rPr lang="en-US" dirty="0" smtClean="0"/>
              <a:t>and  </a:t>
            </a:r>
            <a:r>
              <a:rPr lang="en-US" b="1" dirty="0" smtClean="0">
                <a:solidFill>
                  <a:srgbClr val="0070C0"/>
                </a:solidFill>
              </a:rPr>
              <a:t>acute  target-organ damage</a:t>
            </a:r>
            <a:r>
              <a:rPr lang="en-US" dirty="0" smtClean="0"/>
              <a:t> to the brain, heart, kidney, retina, or blood vessels. </a:t>
            </a:r>
          </a:p>
          <a:p>
            <a:pPr algn="l" rtl="0"/>
            <a:r>
              <a:rPr lang="en-US" dirty="0" smtClean="0"/>
              <a:t>Typically, </a:t>
            </a:r>
            <a:r>
              <a:rPr lang="en-US" b="1" dirty="0" smtClean="0">
                <a:solidFill>
                  <a:srgbClr val="FF0000"/>
                </a:solidFill>
              </a:rPr>
              <a:t>BP  is  220/130 mm </a:t>
            </a:r>
            <a:r>
              <a:rPr lang="en-US" dirty="0" smtClean="0"/>
              <a:t>Hg or higher but may be much  lower  in women  with </a:t>
            </a:r>
            <a:r>
              <a:rPr lang="en-US" b="1" dirty="0" smtClean="0"/>
              <a:t>preeclampsia</a:t>
            </a:r>
            <a:r>
              <a:rPr lang="en-US" dirty="0" smtClean="0"/>
              <a:t> who do not have preexisting hypertension  such that cerebral </a:t>
            </a:r>
            <a:r>
              <a:rPr lang="en-US" dirty="0" err="1" smtClean="0"/>
              <a:t>autoregulation</a:t>
            </a:r>
            <a:r>
              <a:rPr lang="en-US" dirty="0" smtClean="0"/>
              <a:t> has not been reset.</a:t>
            </a:r>
          </a:p>
          <a:p>
            <a:pPr algn="l" rtl="0"/>
            <a:r>
              <a:rPr lang="en-US" dirty="0" smtClean="0"/>
              <a:t>Hypertensive crises require  </a:t>
            </a:r>
            <a:r>
              <a:rPr lang="en-US" b="1" dirty="0" smtClean="0"/>
              <a:t>immediate  reduction  </a:t>
            </a:r>
            <a:r>
              <a:rPr lang="en-US" dirty="0" smtClean="0"/>
              <a:t>of  BP  with  intravenous  medication  and  intra-arterial monitoring  in  an  intensive  care  unit.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Defnition</a:t>
            </a:r>
            <a:r>
              <a:rPr lang="en-US" sz="3200" dirty="0" smtClean="0"/>
              <a:t> of  HYPERTENSIVE CRISES:</a:t>
            </a:r>
            <a:br>
              <a:rPr lang="en-US" sz="3200" dirty="0" smtClean="0"/>
            </a:br>
            <a:endParaRPr lang="fa-I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 contrast, hypertensive  urgency  denotes  </a:t>
            </a:r>
            <a:r>
              <a:rPr lang="en-US" b="1" dirty="0" smtClean="0">
                <a:solidFill>
                  <a:srgbClr val="7030A0"/>
                </a:solidFill>
              </a:rPr>
              <a:t>severe  uncontrolled  hypertension without  evidence  of  acute  target-organ  damage.  </a:t>
            </a:r>
          </a:p>
          <a:p>
            <a:pPr algn="l" rtl="0"/>
            <a:r>
              <a:rPr lang="en-US" dirty="0" smtClean="0"/>
              <a:t>In  the  absence  of symptoms  and  acute  target-organ  damage,  a  patient  with  a  BP  of  220/130 mm Hg  should  be  treated with  a  </a:t>
            </a:r>
            <a:r>
              <a:rPr lang="en-US" b="1" dirty="0" smtClean="0">
                <a:solidFill>
                  <a:srgbClr val="FF0000"/>
                </a:solidFill>
              </a:rPr>
              <a:t>short-acting  oral medication</a:t>
            </a:r>
            <a:r>
              <a:rPr lang="en-US" dirty="0" smtClean="0"/>
              <a:t>.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hypertensive  urgency: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Severe  hypertension,  </a:t>
            </a:r>
            <a:r>
              <a:rPr lang="en-US" dirty="0" err="1" smtClean="0"/>
              <a:t>defned</a:t>
            </a:r>
            <a:r>
              <a:rPr lang="en-US" dirty="0" smtClean="0"/>
              <a:t>  as  a  BP  of  </a:t>
            </a:r>
            <a:r>
              <a:rPr lang="en-US" b="1" dirty="0" smtClean="0">
                <a:solidFill>
                  <a:srgbClr val="7030A0"/>
                </a:solidFill>
              </a:rPr>
              <a:t>180/110 mm Hg  to  220/130 mm Hg  without  symptoms  or  acute  target-organ  damage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almost always occurs in patients with chronic hypertension who ran  out of or stopped taking their BP medication. </a:t>
            </a:r>
          </a:p>
          <a:p>
            <a:pPr algn="l" rtl="0"/>
            <a:r>
              <a:rPr lang="en-US" b="1" dirty="0" smtClean="0">
                <a:solidFill>
                  <a:srgbClr val="FFC000"/>
                </a:solidFill>
              </a:rPr>
              <a:t>Long-acting oral medication  </a:t>
            </a:r>
            <a:r>
              <a:rPr lang="en-US" dirty="0" smtClean="0"/>
              <a:t>can  simply  be  restarted.  </a:t>
            </a:r>
          </a:p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Patients  with  either  hypertensive  urgency or  severe hypertension </a:t>
            </a:r>
            <a:r>
              <a:rPr lang="en-US" dirty="0" smtClean="0"/>
              <a:t> require outpatient  </a:t>
            </a:r>
            <a:r>
              <a:rPr lang="en-US" b="1" dirty="0" smtClean="0">
                <a:solidFill>
                  <a:srgbClr val="008000"/>
                </a:solidFill>
              </a:rPr>
              <a:t>follow up within  24  to  72  hours  </a:t>
            </a:r>
            <a:r>
              <a:rPr lang="en-US" dirty="0" smtClean="0"/>
              <a:t>by  either  a  primary  care  physician  or  hypertension  specialist.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Severe  hypertension: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In patients with impaired cerebral </a:t>
            </a:r>
            <a:r>
              <a:rPr lang="en-US" b="1" dirty="0" err="1" smtClean="0">
                <a:solidFill>
                  <a:srgbClr val="7030A0"/>
                </a:solidFill>
              </a:rPr>
              <a:t>autoregulation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smtClean="0"/>
              <a:t>,</a:t>
            </a:r>
            <a:r>
              <a:rPr lang="en-US" b="1" dirty="0" err="1" smtClean="0"/>
              <a:t>labetalol</a:t>
            </a:r>
            <a:r>
              <a:rPr lang="en-US" b="1" dirty="0" smtClean="0"/>
              <a:t>  </a:t>
            </a:r>
            <a:r>
              <a:rPr lang="en-US" dirty="0" smtClean="0"/>
              <a:t>causes  a  smaller  adverse  fall  in  cerebral blood flow than </a:t>
            </a:r>
            <a:r>
              <a:rPr lang="en-US" dirty="0" err="1" smtClean="0"/>
              <a:t>nitroprusside</a:t>
            </a:r>
            <a:r>
              <a:rPr lang="en-US" dirty="0" smtClean="0"/>
              <a:t> does but has a </a:t>
            </a:r>
            <a:r>
              <a:rPr lang="en-US" b="1" dirty="0" smtClean="0">
                <a:solidFill>
                  <a:srgbClr val="C00000"/>
                </a:solidFill>
              </a:rPr>
              <a:t>longer half-life, which  leads  to more  adverse  episodes  of  systemic  hypotension.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Intravenous </a:t>
            </a:r>
            <a:r>
              <a:rPr lang="en-US" b="1" dirty="0" err="1" smtClean="0">
                <a:solidFill>
                  <a:srgbClr val="0070C0"/>
                </a:solidFill>
              </a:rPr>
              <a:t>nicardipine</a:t>
            </a:r>
            <a:r>
              <a:rPr lang="en-US" dirty="0" smtClean="0"/>
              <a:t> appears to produce a more predictable and  consistent  reduction  in  BP  than  </a:t>
            </a:r>
            <a:r>
              <a:rPr lang="en-US" dirty="0" err="1" smtClean="0"/>
              <a:t>labetalol</a:t>
            </a:r>
            <a:r>
              <a:rPr lang="en-US" dirty="0" smtClean="0"/>
              <a:t>  does,  but  with  a  similar safety </a:t>
            </a:r>
            <a:r>
              <a:rPr lang="en-US" dirty="0" err="1" smtClean="0"/>
              <a:t>profle</a:t>
            </a:r>
            <a:r>
              <a:rPr lang="en-US" dirty="0" smtClean="0"/>
              <a:t>; however, physicians and hospital pharmacies are less  familiar with </a:t>
            </a:r>
            <a:r>
              <a:rPr lang="en-US" dirty="0" err="1" smtClean="0"/>
              <a:t>nicardipine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Management of </a:t>
            </a:r>
            <a:r>
              <a:rPr lang="en-US" dirty="0" err="1" smtClean="0"/>
              <a:t>Specifc</a:t>
            </a:r>
            <a:r>
              <a:rPr lang="en-US" dirty="0" smtClean="0"/>
              <a:t> </a:t>
            </a:r>
            <a:r>
              <a:rPr lang="fa-IR" dirty="0" smtClean="0"/>
              <a:t>:</a:t>
            </a:r>
            <a:r>
              <a:rPr lang="en-US" dirty="0" smtClean="0"/>
              <a:t>Hypertensive Crises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Resistant Hypertension: </a:t>
            </a:r>
            <a:r>
              <a:rPr lang="en-US" sz="3200" dirty="0" smtClean="0">
                <a:solidFill>
                  <a:srgbClr val="7030A0"/>
                </a:solidFill>
              </a:rPr>
              <a:t>not </a:t>
            </a:r>
            <a:r>
              <a:rPr lang="en-US" sz="3200" dirty="0" err="1" smtClean="0">
                <a:solidFill>
                  <a:srgbClr val="7030A0"/>
                </a:solidFill>
              </a:rPr>
              <a:t>achived</a:t>
            </a:r>
            <a:r>
              <a:rPr lang="en-US" sz="3200" dirty="0" smtClean="0">
                <a:solidFill>
                  <a:srgbClr val="7030A0"/>
                </a:solidFill>
              </a:rPr>
              <a:t> to goal</a:t>
            </a:r>
          </a:p>
          <a:p>
            <a:pPr algn="l" rtl="0"/>
            <a:r>
              <a:rPr lang="en-US" sz="3200" dirty="0" smtClean="0"/>
              <a:t>Severe  hypertension: &gt;</a:t>
            </a:r>
            <a:r>
              <a:rPr lang="en-US" sz="3200" b="1" dirty="0" smtClean="0">
                <a:solidFill>
                  <a:srgbClr val="7030A0"/>
                </a:solidFill>
              </a:rPr>
              <a:t> 180/110</a:t>
            </a:r>
            <a:endParaRPr lang="en-US" sz="3200" dirty="0" smtClean="0"/>
          </a:p>
          <a:p>
            <a:pPr algn="l" rtl="0"/>
            <a:r>
              <a:rPr lang="en-US" sz="3200" dirty="0" smtClean="0"/>
              <a:t>hypertensive  urgency:</a:t>
            </a:r>
            <a:r>
              <a:rPr lang="en-US" sz="3200" b="1" dirty="0" smtClean="0">
                <a:solidFill>
                  <a:srgbClr val="FF0000"/>
                </a:solidFill>
              </a:rPr>
              <a:t> &gt;220/130</a:t>
            </a:r>
            <a:endParaRPr lang="en-US" sz="3200" dirty="0" smtClean="0"/>
          </a:p>
          <a:p>
            <a:pPr algn="l" rtl="0"/>
            <a:r>
              <a:rPr lang="en-US" sz="3200" dirty="0" smtClean="0"/>
              <a:t>HYPERTENSIVE CRISES:</a:t>
            </a:r>
            <a:r>
              <a:rPr lang="en-US" sz="3200" b="1" dirty="0" smtClean="0">
                <a:solidFill>
                  <a:srgbClr val="FF0000"/>
                </a:solidFill>
              </a:rPr>
              <a:t> &gt;220/130 with TOD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l" rtl="0"/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Hypertensive encephalopathy is characterized by </a:t>
            </a:r>
            <a:r>
              <a:rPr lang="en-US" b="1" dirty="0" smtClean="0">
                <a:solidFill>
                  <a:srgbClr val="7030A0"/>
                </a:solidFill>
              </a:rPr>
              <a:t>a reduced level of consciousness, delirium, agitation, stupor, seizures, or cortical blindness </a:t>
            </a:r>
            <a:r>
              <a:rPr lang="en-US" dirty="0" smtClean="0"/>
              <a:t>in the setting of acute severe high BP. </a:t>
            </a:r>
          </a:p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Focal neurologic signs </a:t>
            </a:r>
            <a:r>
              <a:rPr lang="en-US" b="1" dirty="0" smtClean="0"/>
              <a:t>are  rare and suggest ischemic or hemorrhagic stroke rather than encephalopathy.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 Hypertensive encephalopathy is a cause of reversible posterior  </a:t>
            </a:r>
            <a:r>
              <a:rPr lang="en-US" b="1" dirty="0" err="1" smtClean="0">
                <a:solidFill>
                  <a:srgbClr val="FF0000"/>
                </a:solidFill>
              </a:rPr>
              <a:t>leukoencephalopathy</a:t>
            </a:r>
            <a:r>
              <a:rPr lang="en-US" b="1" dirty="0" smtClean="0">
                <a:solidFill>
                  <a:srgbClr val="FF0000"/>
                </a:solidFill>
              </a:rPr>
              <a:t>  syndrome,  which  is  often  seen  in  the setting of cyclosporine- or </a:t>
            </a:r>
            <a:r>
              <a:rPr lang="en-US" b="1" dirty="0" err="1" smtClean="0">
                <a:solidFill>
                  <a:srgbClr val="FF0000"/>
                </a:solidFill>
              </a:rPr>
              <a:t>tacrolimus</a:t>
            </a:r>
            <a:r>
              <a:rPr lang="en-US" b="1" dirty="0" smtClean="0">
                <a:solidFill>
                  <a:srgbClr val="FF0000"/>
                </a:solidFill>
              </a:rPr>
              <a:t>-induced hypertension </a:t>
            </a:r>
            <a:r>
              <a:rPr lang="en-US" dirty="0" smtClean="0"/>
              <a:t>(particularly  in heart  transplant  recipients) or  that caused by </a:t>
            </a:r>
            <a:r>
              <a:rPr lang="en-US" dirty="0" err="1" smtClean="0"/>
              <a:t>bevacizumab</a:t>
            </a:r>
            <a:r>
              <a:rPr lang="en-US" dirty="0" smtClean="0"/>
              <a:t>  or </a:t>
            </a:r>
            <a:r>
              <a:rPr lang="en-US" dirty="0" err="1" smtClean="0"/>
              <a:t>bortezomib</a:t>
            </a:r>
            <a:r>
              <a:rPr lang="en-US" dirty="0" smtClean="0"/>
              <a:t>.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Hypertensive Crisis with Encephalopathy: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Brain computed tomography or magnetic resonance imaging showing areas of cerebral edema </a:t>
            </a:r>
            <a:r>
              <a:rPr lang="en-US" dirty="0" err="1" smtClean="0"/>
              <a:t>confrms</a:t>
            </a:r>
            <a:r>
              <a:rPr lang="en-US" dirty="0" smtClean="0"/>
              <a:t> the diagnosis of encephalopathy. 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The  edema  typically  localizes  in  posterior  brain regions  </a:t>
            </a:r>
            <a:r>
              <a:rPr lang="en-US" b="1" dirty="0" err="1" smtClean="0">
                <a:solidFill>
                  <a:srgbClr val="FF0000"/>
                </a:solidFill>
              </a:rPr>
              <a:t>perfused</a:t>
            </a:r>
            <a:r>
              <a:rPr lang="en-US" b="1" dirty="0" smtClean="0">
                <a:solidFill>
                  <a:srgbClr val="FF0000"/>
                </a:solidFill>
              </a:rPr>
              <a:t> by  the  vertebral  arteries,</a:t>
            </a:r>
            <a:r>
              <a:rPr lang="en-US" dirty="0" smtClean="0"/>
              <a:t> which  have  less  sympathetic  </a:t>
            </a:r>
            <a:r>
              <a:rPr lang="en-US" dirty="0" err="1" smtClean="0"/>
              <a:t>innervation</a:t>
            </a:r>
            <a:r>
              <a:rPr lang="en-US" dirty="0" smtClean="0"/>
              <a:t> and  thus  less dampening of BP oscillations  than the carotid arteries do. </a:t>
            </a:r>
          </a:p>
          <a:p>
            <a:pPr algn="l" rtl="0"/>
            <a:r>
              <a:rPr lang="en-US" b="1" dirty="0" smtClean="0">
                <a:solidFill>
                  <a:srgbClr val="7030A0"/>
                </a:solidFill>
              </a:rPr>
              <a:t>The areas of brain edema will  resolve with timely treatment of the hypertensive crisis.</a:t>
            </a:r>
            <a:endParaRPr lang="fa-IR" b="1" dirty="0" smtClean="0">
              <a:solidFill>
                <a:srgbClr val="7030A0"/>
              </a:solidFill>
            </a:endParaRP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8924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fa-IR" dirty="0"/>
          </a:p>
        </p:txBody>
      </p:sp>
      <p:pic>
        <p:nvPicPr>
          <p:cNvPr id="4098" name="Picture 2" descr="C:\Users\Administrator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4887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 descr="C:\Users\Administrator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28700" y="666750"/>
            <a:ext cx="704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cs typeface="Times New Roman" pitchFamily="18" charset="0"/>
              </a:rPr>
              <a:t>Routine investigations</a:t>
            </a:r>
            <a:endParaRPr lang="en-GB" sz="2400" b="1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1135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l" rtl="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cs typeface="Arial" pitchFamily="34" charset="0"/>
              </a:rPr>
              <a:t>CBC</a:t>
            </a:r>
          </a:p>
          <a:p>
            <a:pPr marL="571500" indent="-571500" algn="l" rtl="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cs typeface="Arial" pitchFamily="34" charset="0"/>
              </a:rPr>
              <a:t>U/A for </a:t>
            </a:r>
            <a:r>
              <a:rPr lang="en-GB" sz="2400" dirty="0">
                <a:cs typeface="Arial" pitchFamily="34" charset="0"/>
              </a:rPr>
              <a:t>protein and blood</a:t>
            </a:r>
          </a:p>
          <a:p>
            <a:pPr marL="571500" indent="-571500" algn="l" rtl="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cs typeface="Arial" pitchFamily="34" charset="0"/>
              </a:rPr>
              <a:t>Cr , Na </a:t>
            </a:r>
            <a:r>
              <a:rPr lang="en-GB" sz="2400" dirty="0" smtClean="0">
                <a:cs typeface="Arial" pitchFamily="34" charset="0"/>
              </a:rPr>
              <a:t>, </a:t>
            </a:r>
            <a:r>
              <a:rPr lang="en-GB" sz="2400" dirty="0" smtClean="0">
                <a:cs typeface="Arial" pitchFamily="34" charset="0"/>
              </a:rPr>
              <a:t>K</a:t>
            </a:r>
            <a:endParaRPr lang="en-GB" sz="2400" dirty="0">
              <a:latin typeface="Times New Roman" pitchFamily="18" charset="0"/>
            </a:endParaRPr>
          </a:p>
          <a:p>
            <a:pPr marL="571500" indent="-571500" algn="l" rtl="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cs typeface="Arial" pitchFamily="34" charset="0"/>
              </a:rPr>
              <a:t>FBS</a:t>
            </a:r>
            <a:endParaRPr lang="en-GB" sz="2400" dirty="0">
              <a:cs typeface="Arial" pitchFamily="34" charset="0"/>
            </a:endParaRPr>
          </a:p>
          <a:p>
            <a:pPr marL="571500" indent="-571500" algn="l" rtl="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>
                <a:cs typeface="Times New Roman" pitchFamily="18" charset="0"/>
              </a:rPr>
              <a:t>Blood lipid </a:t>
            </a:r>
            <a:r>
              <a:rPr lang="en-GB" sz="2400" dirty="0" smtClean="0">
                <a:cs typeface="Times New Roman" pitchFamily="18" charset="0"/>
              </a:rPr>
              <a:t>profile</a:t>
            </a:r>
            <a:endParaRPr lang="en-GB" sz="2400" dirty="0">
              <a:cs typeface="Arial" pitchFamily="34" charset="0"/>
            </a:endParaRPr>
          </a:p>
          <a:p>
            <a:pPr marL="571500" indent="-571500" algn="l" rtl="0" eaLnBrk="0" hangingPunct="0"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cs typeface="Times New Roman" pitchFamily="18" charset="0"/>
              </a:rPr>
              <a:t>EKG</a:t>
            </a:r>
            <a:endParaRPr lang="en-GB" sz="2400" dirty="0">
              <a:cs typeface="Times New Roman" pitchFamily="18" charset="0"/>
            </a:endParaRPr>
          </a:p>
          <a:p>
            <a:pPr marL="571500" indent="-571500" algn="l" rtl="0" eaLnBrk="0" hangingPunct="0">
              <a:spcBef>
                <a:spcPct val="50000"/>
              </a:spcBef>
            </a:pPr>
            <a:endParaRPr lang="en-GB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fa-IR" dirty="0"/>
          </a:p>
        </p:txBody>
      </p:sp>
      <p:pic>
        <p:nvPicPr>
          <p:cNvPr id="7170" name="Picture 2" descr="C:\Users\Administrator\Desktop\nitroglycerin_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4664"/>
            <a:ext cx="82296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8680"/>
            <a:ext cx="82296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Encephalopathy occurs when BP exceeds the upper limit of cerebral </a:t>
            </a:r>
            <a:r>
              <a:rPr lang="en-US" dirty="0" err="1" smtClean="0"/>
              <a:t>autoregulation</a:t>
            </a:r>
            <a:r>
              <a:rPr lang="en-US" dirty="0" smtClean="0"/>
              <a:t>,  which  normally </a:t>
            </a:r>
            <a:r>
              <a:rPr lang="en-US" b="1" dirty="0" smtClean="0">
                <a:solidFill>
                  <a:srgbClr val="7030A0"/>
                </a:solidFill>
              </a:rPr>
              <a:t>maintains  cerebral  blood  </a:t>
            </a:r>
            <a:r>
              <a:rPr lang="en-US" b="1" dirty="0" err="1" smtClean="0">
                <a:solidFill>
                  <a:srgbClr val="7030A0"/>
                </a:solidFill>
              </a:rPr>
              <a:t>fow</a:t>
            </a:r>
            <a:r>
              <a:rPr lang="en-US" b="1" dirty="0" smtClean="0">
                <a:solidFill>
                  <a:srgbClr val="7030A0"/>
                </a:solidFill>
              </a:rPr>
              <a:t>  constant over a range of mean arterial pressure from 60 to 150 mm Hg. </a:t>
            </a:r>
          </a:p>
          <a:p>
            <a:pPr algn="l" rtl="0"/>
            <a:r>
              <a:rPr lang="en-US" dirty="0" smtClean="0"/>
              <a:t>In  patients  </a:t>
            </a:r>
            <a:r>
              <a:rPr lang="en-US" b="1" dirty="0" smtClean="0"/>
              <a:t>without  preexisting  hypertension</a:t>
            </a:r>
            <a:r>
              <a:rPr lang="en-US" dirty="0" smtClean="0"/>
              <a:t>,  such  as  those  with  preeclampsia, encephalopathy will develop when mean arterial pressure  exceeds 150 mm Hg. </a:t>
            </a:r>
          </a:p>
          <a:p>
            <a:pPr algn="l" rtl="0"/>
            <a:r>
              <a:rPr lang="en-US" dirty="0" smtClean="0"/>
              <a:t>In those with chronic hypertension, the </a:t>
            </a:r>
            <a:r>
              <a:rPr lang="en-US" dirty="0" err="1" smtClean="0"/>
              <a:t>autoregulatory</a:t>
            </a:r>
            <a:r>
              <a:rPr lang="en-US" dirty="0" smtClean="0"/>
              <a:t> curve  shifts  to  the  right  to defend against a higher  level of BP, but this adjustment makes patients vulnerable to cerebral </a:t>
            </a:r>
            <a:r>
              <a:rPr lang="en-US" dirty="0" err="1" smtClean="0"/>
              <a:t>underperfusion</a:t>
            </a:r>
            <a:r>
              <a:rPr lang="en-US" dirty="0" smtClean="0"/>
              <a:t>  if BP  is  lowered  too quickly  into  the </a:t>
            </a:r>
            <a:r>
              <a:rPr lang="en-US" dirty="0" err="1" smtClean="0"/>
              <a:t>normotensive</a:t>
            </a:r>
            <a:r>
              <a:rPr lang="en-US" dirty="0" smtClean="0"/>
              <a:t>  range.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 Cerebral </a:t>
            </a:r>
            <a:r>
              <a:rPr lang="en-US" dirty="0" err="1" smtClean="0"/>
              <a:t>autoregulation</a:t>
            </a:r>
            <a:r>
              <a:rPr lang="en-US" dirty="0" smtClean="0"/>
              <a:t>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Thus  patients with hypertensive encephalopathy should receive intravenous  antihypertensive  therapy—preferably with  </a:t>
            </a:r>
            <a:r>
              <a:rPr lang="en-US" dirty="0" err="1" smtClean="0"/>
              <a:t>labetalol</a:t>
            </a:r>
            <a:r>
              <a:rPr lang="en-US" dirty="0" smtClean="0"/>
              <a:t>—immediately  to  lower BP  in a controlled manner  that avoids cerebral </a:t>
            </a:r>
            <a:r>
              <a:rPr lang="en-US" dirty="0" err="1" smtClean="0"/>
              <a:t>hypoperfusion</a:t>
            </a:r>
            <a:r>
              <a:rPr lang="en-US" dirty="0" smtClean="0"/>
              <a:t>  and thus irreversible brain damage. </a:t>
            </a:r>
          </a:p>
          <a:p>
            <a:pPr algn="l" rtl="0"/>
            <a:r>
              <a:rPr lang="en-US" dirty="0" smtClean="0"/>
              <a:t>A good rule of thumb is to lower  the  initially elevated arterial pressure by </a:t>
            </a:r>
            <a:r>
              <a:rPr lang="en-US" b="1" dirty="0" smtClean="0">
                <a:solidFill>
                  <a:srgbClr val="7030A0"/>
                </a:solidFill>
              </a:rPr>
              <a:t>10%  in  the </a:t>
            </a:r>
            <a:r>
              <a:rPr lang="en-US" b="1" dirty="0" err="1" smtClean="0">
                <a:solidFill>
                  <a:srgbClr val="7030A0"/>
                </a:solidFill>
              </a:rPr>
              <a:t>frst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hour and by  an  additional  </a:t>
            </a:r>
            <a:r>
              <a:rPr lang="en-US" b="1" dirty="0" smtClean="0">
                <a:solidFill>
                  <a:srgbClr val="FF0000"/>
                </a:solidFill>
              </a:rPr>
              <a:t>15%  during  the  next  12  hours  to  </a:t>
            </a:r>
            <a:r>
              <a:rPr lang="en-US" b="1" dirty="0" smtClean="0">
                <a:solidFill>
                  <a:srgbClr val="00B050"/>
                </a:solidFill>
              </a:rPr>
              <a:t>a BP  of  no  less  than 160/110 mm Hg. </a:t>
            </a:r>
          </a:p>
          <a:p>
            <a:pPr algn="l" rtl="0"/>
            <a:r>
              <a:rPr lang="en-US" dirty="0" smtClean="0"/>
              <a:t>BP can be reduced further during the next 48 hours.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BP goal in hypertensive encephalopathy 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(1)  if  the  stroke  cannot be treated with thrombolytic therapy, </a:t>
            </a:r>
            <a:r>
              <a:rPr lang="en-US" b="1" dirty="0" smtClean="0">
                <a:solidFill>
                  <a:srgbClr val="7030A0"/>
                </a:solidFill>
              </a:rPr>
              <a:t>BP should be treated if it  remains  higher  than  220/120 mm Hg  and  initially  lowered  by  no more than 15%, </a:t>
            </a:r>
            <a:r>
              <a:rPr lang="en-US" dirty="0" smtClean="0"/>
              <a:t>and</a:t>
            </a:r>
          </a:p>
          <a:p>
            <a:pPr algn="l" rtl="0"/>
            <a:r>
              <a:rPr lang="en-US" dirty="0" smtClean="0"/>
              <a:t> (2) if the stroke can be treated with thrombolytic therapy, </a:t>
            </a:r>
            <a:r>
              <a:rPr lang="en-US" b="1" dirty="0" smtClean="0">
                <a:solidFill>
                  <a:srgbClr val="FF0000"/>
                </a:solidFill>
              </a:rPr>
              <a:t>BP needs to be lowered to less than 185/110 mm Hg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Ischemic or Hemorrhagic Stroke</a:t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Recent  results of INTERACT2 (Intensive BP Reduction in Acute Hemorrhage  Trial 2) showed improved functional outcomes without more adverse events in patients with acute hemorrhagic stroke randomly assigned  to  </a:t>
            </a:r>
            <a:r>
              <a:rPr lang="en-US" b="1" dirty="0" smtClean="0">
                <a:solidFill>
                  <a:srgbClr val="FF0000"/>
                </a:solidFill>
              </a:rPr>
              <a:t>intensive  treatment  to  lower SBP  to  less  than 140 mm Hg </a:t>
            </a:r>
            <a:r>
              <a:rPr lang="en-US" dirty="0" smtClean="0"/>
              <a:t> than  to  the  conservative  guideline-recommended  goal  of  less  than 180 mm Hg.</a:t>
            </a:r>
          </a:p>
          <a:p>
            <a:pPr algn="l" rtl="0"/>
            <a:r>
              <a:rPr lang="en-US" dirty="0" smtClean="0"/>
              <a:t> For either  ischemic or hemorrhagic  stroke, agents of  </a:t>
            </a:r>
            <a:r>
              <a:rPr lang="en-US" b="1" dirty="0" smtClean="0">
                <a:solidFill>
                  <a:srgbClr val="7030A0"/>
                </a:solidFill>
              </a:rPr>
              <a:t>choice  to  lower BP  include </a:t>
            </a:r>
            <a:r>
              <a:rPr lang="en-US" b="1" dirty="0" err="1" smtClean="0">
                <a:solidFill>
                  <a:srgbClr val="7030A0"/>
                </a:solidFill>
              </a:rPr>
              <a:t>urapidil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nicardipine</a:t>
            </a:r>
            <a:r>
              <a:rPr lang="en-US" b="1" dirty="0" smtClean="0">
                <a:solidFill>
                  <a:srgbClr val="7030A0"/>
                </a:solidFill>
              </a:rPr>
              <a:t>, or  </a:t>
            </a:r>
            <a:r>
              <a:rPr lang="en-US" b="1" dirty="0" err="1" smtClean="0">
                <a:solidFill>
                  <a:srgbClr val="7030A0"/>
                </a:solidFill>
              </a:rPr>
              <a:t>labetalol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  <a:r>
              <a:rPr lang="en-US" b="1" dirty="0" err="1" smtClean="0">
                <a:solidFill>
                  <a:srgbClr val="C00000"/>
                </a:solidFill>
              </a:rPr>
              <a:t>nitroprusside</a:t>
            </a:r>
            <a:r>
              <a:rPr lang="en-US" b="1" dirty="0" smtClean="0">
                <a:solidFill>
                  <a:srgbClr val="C00000"/>
                </a:solidFill>
              </a:rPr>
              <a:t> and </a:t>
            </a:r>
            <a:r>
              <a:rPr lang="en-US" b="1" dirty="0" err="1" smtClean="0">
                <a:solidFill>
                  <a:srgbClr val="C00000"/>
                </a:solidFill>
              </a:rPr>
              <a:t>hydralazine</a:t>
            </a:r>
            <a:r>
              <a:rPr lang="en-US" b="1" dirty="0" smtClean="0">
                <a:solidFill>
                  <a:srgbClr val="C00000"/>
                </a:solidFill>
              </a:rPr>
              <a:t> should be avoided.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hemorrhagic  stroke: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457A52-72A4-4583-A64E-9CBA1618EA5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457200" y="2209800"/>
            <a:ext cx="8229600" cy="247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7967" tIns="48983" rIns="97967" bIns="48983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latin typeface="Arial" pitchFamily="34" charset="0"/>
                <a:cs typeface="Times New Roman" pitchFamily="18" charset="0"/>
              </a:rPr>
              <a:t>Hypertension  </a:t>
            </a:r>
            <a:br>
              <a:rPr lang="en-US" sz="4000" b="1">
                <a:latin typeface="Arial" pitchFamily="34" charset="0"/>
                <a:cs typeface="Times New Roman" pitchFamily="18" charset="0"/>
              </a:rPr>
            </a:br>
            <a:r>
              <a:rPr lang="en-US" sz="4000" b="1">
                <a:latin typeface="Arial" pitchFamily="34" charset="0"/>
                <a:cs typeface="Times New Roman" pitchFamily="18" charset="0"/>
              </a:rPr>
              <a:t>Case specific approach</a:t>
            </a:r>
            <a:br>
              <a:rPr lang="en-US" sz="4000" b="1">
                <a:latin typeface="Arial" pitchFamily="34" charset="0"/>
                <a:cs typeface="Times New Roman" pitchFamily="18" charset="0"/>
              </a:rPr>
            </a:br>
            <a:r>
              <a:rPr lang="en-US" sz="4000" b="1">
                <a:latin typeface="Arial" pitchFamily="34" charset="0"/>
                <a:cs typeface="Times New Roman" pitchFamily="18" charset="0"/>
              </a:rPr>
              <a:t/>
            </a:r>
            <a:br>
              <a:rPr lang="en-US" sz="4000" b="1">
                <a:latin typeface="Arial" pitchFamily="34" charset="0"/>
                <a:cs typeface="Times New Roman" pitchFamily="18" charset="0"/>
              </a:rPr>
            </a:br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s</a:t>
            </a:r>
            <a:r>
              <a:rPr lang="en-US" sz="36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ome selected case scenarios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B0E809-CE63-455D-B004-3417DA895C8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85787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Case specific approach</a:t>
            </a:r>
          </a:p>
        </p:txBody>
      </p:sp>
      <p:graphicFrame>
        <p:nvGraphicFramePr>
          <p:cNvPr id="609332" name="Group 52"/>
          <p:cNvGraphicFramePr>
            <a:graphicFrameLocks noGrp="1"/>
          </p:cNvGraphicFramePr>
          <p:nvPr/>
        </p:nvGraphicFramePr>
        <p:xfrm>
          <a:off x="467544" y="1412776"/>
          <a:ext cx="8305800" cy="2940051"/>
        </p:xfrm>
        <a:graphic>
          <a:graphicData uri="http://schemas.openxmlformats.org/drawingml/2006/table">
            <a:tbl>
              <a:tblPr/>
              <a:tblGrid>
                <a:gridCol w="1400175"/>
                <a:gridCol w="2704281"/>
                <a:gridCol w="2240782"/>
                <a:gridCol w="1960562"/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Case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Stage 1 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Single Drug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Combination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Case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Stage 2 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Two Drugs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A+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Case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HT + Tachycardia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Beta blockers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9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81750"/>
            <a:ext cx="2895600" cy="476250"/>
          </a:xfrm>
          <a:noFill/>
        </p:spPr>
        <p:txBody>
          <a:bodyPr/>
          <a:lstStyle/>
          <a:p>
            <a:r>
              <a:rPr lang="en-US" smtClean="0"/>
              <a:t>www.drsarma.in</a:t>
            </a:r>
          </a:p>
        </p:txBody>
      </p:sp>
      <p:sp>
        <p:nvSpPr>
          <p:cNvPr id="1218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7A4D96-40BA-4BE1-9133-9E88A7A783B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85787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Case specific approach</a:t>
            </a:r>
          </a:p>
        </p:txBody>
      </p:sp>
      <p:graphicFrame>
        <p:nvGraphicFramePr>
          <p:cNvPr id="626691" name="Group 3"/>
          <p:cNvGraphicFramePr>
            <a:graphicFrameLocks noGrp="1"/>
          </p:cNvGraphicFramePr>
          <p:nvPr/>
        </p:nvGraphicFramePr>
        <p:xfrm>
          <a:off x="323528" y="1196752"/>
          <a:ext cx="8305800" cy="3408364"/>
        </p:xfrm>
        <a:graphic>
          <a:graphicData uri="http://schemas.openxmlformats.org/drawingml/2006/table">
            <a:tbl>
              <a:tblPr/>
              <a:tblGrid>
                <a:gridCol w="1400175"/>
                <a:gridCol w="2706688"/>
                <a:gridCol w="2384201"/>
                <a:gridCol w="1814736"/>
              </a:tblGrid>
              <a:tr h="862013"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Case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HT + MI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Case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HT + 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ARB,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ACEi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Case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HT + BPH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bloc,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Tamsu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Case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HT +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Dys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lipidem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ACEi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, CCB</a:t>
                      </a:r>
                      <a:endParaRPr kumimoji="0" lang="el-GR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sellaDiTesto 10"/>
          <p:cNvSpPr txBox="1">
            <a:spLocks noChangeArrowheads="1"/>
          </p:cNvSpPr>
          <p:nvPr/>
        </p:nvSpPr>
        <p:spPr bwMode="auto">
          <a:xfrm>
            <a:off x="622300" y="812800"/>
            <a:ext cx="5457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ea typeface="MS PGothic" pitchFamily="34" charset="-128"/>
              </a:rPr>
              <a:t>Lifestyle changes for hypertensive patients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73100" y="1292225"/>
          <a:ext cx="7747000" cy="4210676"/>
        </p:xfrm>
        <a:graphic>
          <a:graphicData uri="http://schemas.openxmlformats.org/drawingml/2006/table">
            <a:tbl>
              <a:tblPr/>
              <a:tblGrid>
                <a:gridCol w="4875213"/>
                <a:gridCol w="2871787"/>
              </a:tblGrid>
              <a:tr h="4238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0800" algn="l"/>
                          <a:tab pos="2425700" algn="l"/>
                        </a:tabLst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Recommendations to reduce BP and/or CV risk factors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Salt intake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Restrict 5-6 g/day</a:t>
                      </a: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Moderate alcohol intake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Limit to 20-30 g/day men,</a:t>
                      </a:r>
                      <a:b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</a:b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10-20 g/day women</a:t>
                      </a: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0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Increase vegetable, fruit, low-fat dairy intake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BMI goal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25 kg/m</a:t>
                      </a:r>
                      <a:r>
                        <a:rPr kumimoji="0" lang="it-IT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Waist circumference goal</a:t>
                      </a: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Men: &lt;102 cm (40 in.)*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Women: &lt;88 cm (34 in.)*</a:t>
                      </a: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Exercise goals</a:t>
                      </a: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≥</a:t>
                      </a: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30 min/day, 5-7 days/week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(moderate, dynamic exercise)</a:t>
                      </a: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57188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46200" algn="l"/>
                          <a:tab pos="1905000" algn="l"/>
                          <a:tab pos="2489200" algn="l"/>
                        </a:tabLst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Quit smoking</a:t>
                      </a:r>
                    </a:p>
                  </a:txBody>
                  <a:tcPr marL="108000" marR="108000" marT="71975" marB="719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7FA1FA-C8D0-4561-AE9F-AB9A5A24696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25462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Learning is a cyclical process</a:t>
            </a:r>
          </a:p>
        </p:txBody>
      </p:sp>
      <p:pic>
        <p:nvPicPr>
          <p:cNvPr id="355333" name="Picture 5" descr="Konar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587750" cy="4876800"/>
          </a:xfrm>
          <a:prstGeom prst="rect">
            <a:avLst/>
          </a:prstGeom>
          <a:noFill/>
          <a:ln w="76200" cmpd="tri">
            <a:solidFill>
              <a:srgbClr val="F27D12"/>
            </a:solidFill>
            <a:miter lim="800000"/>
            <a:headEnd/>
            <a:tailEnd/>
          </a:ln>
        </p:spPr>
      </p:pic>
      <p:sp>
        <p:nvSpPr>
          <p:cNvPr id="355336" name="Text Box 8"/>
          <p:cNvSpPr txBox="1">
            <a:spLocks noChangeArrowheads="1"/>
          </p:cNvSpPr>
          <p:nvPr/>
        </p:nvSpPr>
        <p:spPr bwMode="auto">
          <a:xfrm>
            <a:off x="395536" y="1628800"/>
            <a:ext cx="8208912" cy="3653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 smtClean="0">
                <a:solidFill>
                  <a:schemeClr val="tx2"/>
                </a:solidFill>
                <a:latin typeface="Arial" pitchFamily="34" charset="0"/>
              </a:rPr>
              <a:t>Thank You all </a:t>
            </a:r>
          </a:p>
          <a:p>
            <a:pPr algn="ctr">
              <a:spcBef>
                <a:spcPct val="50000"/>
              </a:spcBef>
            </a:pPr>
            <a:r>
              <a:rPr lang="en-US" sz="6600" dirty="0" smtClean="0">
                <a:solidFill>
                  <a:schemeClr val="tx2"/>
                </a:solidFill>
                <a:latin typeface="Arial" pitchFamily="34" charset="0"/>
              </a:rPr>
              <a:t>Any question or </a:t>
            </a:r>
            <a:r>
              <a:rPr lang="en-US" sz="6600" dirty="0" err="1" smtClean="0">
                <a:solidFill>
                  <a:schemeClr val="tx2"/>
                </a:solidFill>
                <a:latin typeface="Arial" pitchFamily="34" charset="0"/>
              </a:rPr>
              <a:t>coment</a:t>
            </a:r>
            <a:r>
              <a:rPr lang="en-US" sz="6600" dirty="0" smtClean="0">
                <a:solidFill>
                  <a:schemeClr val="tx2"/>
                </a:solidFill>
                <a:latin typeface="Arial" pitchFamily="34" charset="0"/>
              </a:rPr>
              <a:t>?</a:t>
            </a:r>
            <a:endParaRPr lang="en-US" sz="6600" dirty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5" grpId="0" animBg="1"/>
      <p:bldP spid="3553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5524E6-E371-4DBA-A1C2-D32902EE0FC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338"/>
            <a:ext cx="8229600" cy="525462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chemeClr val="tx1"/>
                </a:solidFill>
                <a:latin typeface="Arial" pitchFamily="34" charset="0"/>
              </a:rPr>
              <a:t>Lifestyle Modification</a:t>
            </a:r>
          </a:p>
        </p:txBody>
      </p:sp>
      <p:graphicFrame>
        <p:nvGraphicFramePr>
          <p:cNvPr id="158795" name="Group 75"/>
          <p:cNvGraphicFramePr>
            <a:graphicFrameLocks noGrp="1"/>
          </p:cNvGraphicFramePr>
          <p:nvPr/>
        </p:nvGraphicFramePr>
        <p:xfrm>
          <a:off x="752475" y="1544638"/>
          <a:ext cx="8497888" cy="823913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Modification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Approximate BP reduction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(range)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807" name="Group 87"/>
          <p:cNvGraphicFramePr>
            <a:graphicFrameLocks noGrp="1"/>
          </p:cNvGraphicFramePr>
          <p:nvPr/>
        </p:nvGraphicFramePr>
        <p:xfrm>
          <a:off x="752475" y="2597150"/>
          <a:ext cx="8497888" cy="792480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 reduction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" pitchFamily="34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" pitchFamily="34" charset="0"/>
                        </a:rPr>
                        <a:t> 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mm/10 kg wt loss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804" name="Group 84"/>
          <p:cNvGraphicFramePr>
            <a:graphicFrameLocks noGrp="1"/>
          </p:cNvGraphicFramePr>
          <p:nvPr/>
        </p:nvGraphicFramePr>
        <p:xfrm>
          <a:off x="752475" y="3325813"/>
          <a:ext cx="8497888" cy="509588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Adopt DASH eating plan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" pitchFamily="34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mmHg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798" name="Group 78"/>
          <p:cNvGraphicFramePr>
            <a:graphicFrameLocks noGrp="1"/>
          </p:cNvGraphicFramePr>
          <p:nvPr/>
        </p:nvGraphicFramePr>
        <p:xfrm>
          <a:off x="752475" y="4025900"/>
          <a:ext cx="8497888" cy="509588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Dietary sodium reduction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" pitchFamily="34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mmHg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799" name="Group 79"/>
          <p:cNvGraphicFramePr>
            <a:graphicFrameLocks noGrp="1"/>
          </p:cNvGraphicFramePr>
          <p:nvPr/>
        </p:nvGraphicFramePr>
        <p:xfrm>
          <a:off x="752475" y="4754563"/>
          <a:ext cx="8497888" cy="509588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Physical activity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" pitchFamily="34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mmHg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8800" name="Group 80"/>
          <p:cNvGraphicFramePr>
            <a:graphicFrameLocks noGrp="1"/>
          </p:cNvGraphicFramePr>
          <p:nvPr/>
        </p:nvGraphicFramePr>
        <p:xfrm>
          <a:off x="752475" y="5483225"/>
          <a:ext cx="8497888" cy="509588"/>
        </p:xfrm>
        <a:graphic>
          <a:graphicData uri="http://schemas.openxmlformats.org/drawingml/2006/table">
            <a:tbl>
              <a:tblPr/>
              <a:tblGrid>
                <a:gridCol w="3248025"/>
                <a:gridCol w="5249863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Abstinence from alcohol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/>
                          <a:cs typeface="Arial" pitchFamily="34" charset="0"/>
                        </a:rPr>
                        <a:t>–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mmHg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730250" y="1371600"/>
            <a:ext cx="7732713" cy="4721696"/>
            <a:chOff x="460" y="938"/>
            <a:chExt cx="4871" cy="3088"/>
          </a:xfrm>
        </p:grpSpPr>
        <p:sp>
          <p:nvSpPr>
            <p:cNvPr id="86042" name="Text Box 58"/>
            <p:cNvSpPr txBox="1">
              <a:spLocks noChangeArrowheads="1"/>
            </p:cNvSpPr>
            <p:nvPr/>
          </p:nvSpPr>
          <p:spPr bwMode="auto">
            <a:xfrm>
              <a:off x="781" y="1158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a-IR" sz="2800">
                <a:latin typeface="Times New Roman" pitchFamily="18" charset="0"/>
              </a:endParaRPr>
            </a:p>
          </p:txBody>
        </p:sp>
        <p:sp>
          <p:nvSpPr>
            <p:cNvPr id="86043" name="Rectangle 59"/>
            <p:cNvSpPr>
              <a:spLocks noChangeArrowheads="1"/>
            </p:cNvSpPr>
            <p:nvPr/>
          </p:nvSpPr>
          <p:spPr bwMode="auto">
            <a:xfrm>
              <a:off x="466" y="938"/>
              <a:ext cx="4865" cy="30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 sz="2400"/>
            </a:p>
          </p:txBody>
        </p:sp>
        <p:sp>
          <p:nvSpPr>
            <p:cNvPr id="86044" name="Line 60"/>
            <p:cNvSpPr>
              <a:spLocks noChangeShapeType="1"/>
            </p:cNvSpPr>
            <p:nvPr/>
          </p:nvSpPr>
          <p:spPr bwMode="auto">
            <a:xfrm>
              <a:off x="460" y="1572"/>
              <a:ext cx="487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045" name="Line 61"/>
            <p:cNvSpPr>
              <a:spLocks noChangeShapeType="1"/>
            </p:cNvSpPr>
            <p:nvPr/>
          </p:nvSpPr>
          <p:spPr bwMode="auto">
            <a:xfrm>
              <a:off x="460" y="2035"/>
              <a:ext cx="486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046" name="Line 62"/>
            <p:cNvSpPr>
              <a:spLocks noChangeShapeType="1"/>
            </p:cNvSpPr>
            <p:nvPr/>
          </p:nvSpPr>
          <p:spPr bwMode="auto">
            <a:xfrm>
              <a:off x="466" y="2482"/>
              <a:ext cx="486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047" name="Line 63"/>
            <p:cNvSpPr>
              <a:spLocks noChangeShapeType="1"/>
            </p:cNvSpPr>
            <p:nvPr/>
          </p:nvSpPr>
          <p:spPr bwMode="auto">
            <a:xfrm>
              <a:off x="466" y="2936"/>
              <a:ext cx="485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048" name="Line 64"/>
            <p:cNvSpPr>
              <a:spLocks noChangeShapeType="1"/>
            </p:cNvSpPr>
            <p:nvPr/>
          </p:nvSpPr>
          <p:spPr bwMode="auto">
            <a:xfrm>
              <a:off x="466" y="3390"/>
              <a:ext cx="486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57700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476672"/>
            <a:ext cx="5943600" cy="584775"/>
          </a:xfr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None/>
            </a:pPr>
            <a:r>
              <a:rPr lang="fa-IR" sz="3200" dirty="0" smtClean="0">
                <a:latin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</a:rPr>
              <a:t>Rule of Halves </a:t>
            </a:r>
            <a:r>
              <a:rPr lang="en-US" sz="3200" dirty="0" smtClean="0">
                <a:latin typeface="Arial Narrow" pitchFamily="34" charset="0"/>
              </a:rPr>
              <a:t>in HT :</a:t>
            </a:r>
            <a:endParaRPr lang="en-US" sz="3200" b="0" dirty="0" smtClean="0">
              <a:latin typeface="Arial Narrow" pitchFamily="34" charset="0"/>
            </a:endParaRP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7B4FD-0E58-4CC5-AD33-A5DE1740680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29810"/>
          </a:xfrm>
          <a:noFill/>
          <a:ln algn="ctr">
            <a:miter lim="800000"/>
            <a:headEnd/>
            <a:tailEnd/>
          </a:ln>
        </p:spPr>
        <p:txBody>
          <a:bodyPr vert="horz" wrap="square" lIns="97967" tIns="48983" rIns="97967" bIns="48983" numCol="1" anchor="t" anchorCtr="0" compatLnSpc="1">
            <a:prstTxWarp prst="textNoShape">
              <a:avLst/>
            </a:prstTxWarp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990600" y="1905000"/>
            <a:ext cx="7162800" cy="31208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For every </a:t>
            </a:r>
            <a:r>
              <a:rPr lang="en-US" sz="2400" b="1" dirty="0">
                <a:solidFill>
                  <a:srgbClr val="002060"/>
                </a:solidFill>
              </a:rPr>
              <a:t>800</a:t>
            </a:r>
            <a:r>
              <a:rPr lang="en-US" sz="2400" dirty="0"/>
              <a:t> adults in the community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400</a:t>
            </a:r>
            <a:r>
              <a:rPr lang="en-US" sz="2400" dirty="0"/>
              <a:t> are HT (either ↑ SBP or ↑ DBP or both)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Of them only </a:t>
            </a:r>
            <a:r>
              <a:rPr lang="en-US" sz="2400" b="1" dirty="0"/>
              <a:t>200</a:t>
            </a:r>
            <a:r>
              <a:rPr lang="en-US" sz="2400" dirty="0"/>
              <a:t> are </a:t>
            </a:r>
            <a:r>
              <a:rPr lang="en-US" sz="2400" b="1" dirty="0"/>
              <a:t>diagnosed</a:t>
            </a:r>
            <a:r>
              <a:rPr lang="en-US" sz="2400" dirty="0"/>
              <a:t> HT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Of them only </a:t>
            </a:r>
            <a:r>
              <a:rPr lang="en-US" sz="2400" b="1" dirty="0">
                <a:solidFill>
                  <a:srgbClr val="008000"/>
                </a:solidFill>
              </a:rPr>
              <a:t>100 </a:t>
            </a:r>
            <a:r>
              <a:rPr lang="en-US" sz="2400" dirty="0"/>
              <a:t>are </a:t>
            </a:r>
            <a:r>
              <a:rPr lang="en-US" sz="2400" b="1" dirty="0"/>
              <a:t>started on treatment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Of them only </a:t>
            </a:r>
            <a:r>
              <a:rPr lang="en-US" sz="2400" b="1" dirty="0">
                <a:solidFill>
                  <a:srgbClr val="0070C0"/>
                </a:solidFill>
              </a:rPr>
              <a:t>50</a:t>
            </a:r>
            <a:r>
              <a:rPr lang="en-US" sz="2400" dirty="0"/>
              <a:t> are on </a:t>
            </a:r>
            <a:r>
              <a:rPr lang="en-US" sz="2400" b="1" dirty="0"/>
              <a:t>correct drug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Of them in only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25</a:t>
            </a:r>
            <a:r>
              <a:rPr lang="en-US" sz="2400" dirty="0"/>
              <a:t> the </a:t>
            </a:r>
            <a:r>
              <a:rPr lang="en-US" sz="2400" b="1" dirty="0"/>
              <a:t>goal B.P</a:t>
            </a:r>
            <a:r>
              <a:rPr lang="en-US" sz="2400" dirty="0"/>
              <a:t>. is attained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/>
              <a:t>Means </a:t>
            </a:r>
            <a:r>
              <a:rPr lang="en-US" sz="2400" b="1" dirty="0">
                <a:solidFill>
                  <a:srgbClr val="002060"/>
                </a:solidFill>
              </a:rPr>
              <a:t>25 ÷ 400 = 6% only have goal 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5709</TotalTime>
  <Words>2460</Words>
  <Application>Microsoft Office PowerPoint</Application>
  <PresentationFormat>On-screen Show (4:3)</PresentationFormat>
  <Paragraphs>355</Paragraphs>
  <Slides>60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Concourse</vt:lpstr>
      <vt:lpstr>.</vt:lpstr>
      <vt:lpstr>Slide 2</vt:lpstr>
      <vt:lpstr>Joint National Committee (JNC)</vt:lpstr>
      <vt:lpstr>DIAGNOSIS OF HYPERTENSION </vt:lpstr>
      <vt:lpstr>Slide 5</vt:lpstr>
      <vt:lpstr>Slide 6</vt:lpstr>
      <vt:lpstr>Lifestyle Modification</vt:lpstr>
      <vt:lpstr>Slide 8</vt:lpstr>
      <vt:lpstr>.</vt:lpstr>
      <vt:lpstr>HTN Classification</vt:lpstr>
      <vt:lpstr>Development of JNC-8</vt:lpstr>
      <vt:lpstr>BP goal in the elderly</vt:lpstr>
      <vt:lpstr>JNC-8 Recommendations</vt:lpstr>
      <vt:lpstr>JNC-8 Recommendations</vt:lpstr>
      <vt:lpstr>Lower limit:</vt:lpstr>
      <vt:lpstr>.</vt:lpstr>
      <vt:lpstr>The Many Faces of HT Therapy Today</vt:lpstr>
      <vt:lpstr>First-Line Drug Classes </vt:lpstr>
      <vt:lpstr>beta-adrenergic  blockers</vt:lpstr>
      <vt:lpstr>The A B/ C D approach:</vt:lpstr>
      <vt:lpstr>AB/CD Rule – HT Treatment  </vt:lpstr>
      <vt:lpstr>Which drug in each class:</vt:lpstr>
      <vt:lpstr>JNC 8: Subsequent Management</vt:lpstr>
      <vt:lpstr>Comparison of Recent Guideline Statements</vt:lpstr>
      <vt:lpstr>CCBs: Advantages  of  amlodipine  include : </vt:lpstr>
      <vt:lpstr>Verapamil and Diltiazem:</vt:lpstr>
      <vt:lpstr>Side Effects </vt:lpstr>
      <vt:lpstr>ACEIs/ARBs:</vt:lpstr>
      <vt:lpstr>Side Effects </vt:lpstr>
      <vt:lpstr>Chlorthalidone rather than HCTZ:</vt:lpstr>
      <vt:lpstr>.</vt:lpstr>
      <vt:lpstr>:Side Effects </vt:lpstr>
      <vt:lpstr>:BB Side Effects</vt:lpstr>
      <vt:lpstr>Clinical Use of alfa blockers:</vt:lpstr>
      <vt:lpstr>:Resistant Hypertension </vt:lpstr>
      <vt:lpstr>.</vt:lpstr>
      <vt:lpstr>Spironolactone and carvedilol:</vt:lpstr>
      <vt:lpstr>.</vt:lpstr>
      <vt:lpstr>.</vt:lpstr>
      <vt:lpstr>Defnition of  HYPERTENSIVE CRISES: </vt:lpstr>
      <vt:lpstr>hypertensive  urgency:</vt:lpstr>
      <vt:lpstr>Severe  hypertension:</vt:lpstr>
      <vt:lpstr>Management of Specifc :Hypertensive Crises </vt:lpstr>
      <vt:lpstr>Summary:</vt:lpstr>
      <vt:lpstr>Hypertensive Crisis with Encephalopathy:</vt:lpstr>
      <vt:lpstr>Slide 46</vt:lpstr>
      <vt:lpstr>Slide 47</vt:lpstr>
      <vt:lpstr>.</vt:lpstr>
      <vt:lpstr>Slide 49</vt:lpstr>
      <vt:lpstr>.</vt:lpstr>
      <vt:lpstr>Slide 51</vt:lpstr>
      <vt:lpstr>Slide 52</vt:lpstr>
      <vt:lpstr> Cerebral autoregulation:</vt:lpstr>
      <vt:lpstr>BP goal in hypertensive encephalopathy :</vt:lpstr>
      <vt:lpstr>Acute Ischemic or Hemorrhagic Stroke </vt:lpstr>
      <vt:lpstr>hemorrhagic  stroke:</vt:lpstr>
      <vt:lpstr>Slide 57</vt:lpstr>
      <vt:lpstr>Case specific approach</vt:lpstr>
      <vt:lpstr>Case specific approach</vt:lpstr>
      <vt:lpstr>Learning is a cyclical process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HTN</dc:title>
  <dc:creator>MRT</dc:creator>
  <cp:lastModifiedBy>MRT</cp:lastModifiedBy>
  <cp:revision>69</cp:revision>
  <dcterms:created xsi:type="dcterms:W3CDTF">2015-10-15T20:43:50Z</dcterms:created>
  <dcterms:modified xsi:type="dcterms:W3CDTF">2016-01-19T21:41:54Z</dcterms:modified>
</cp:coreProperties>
</file>