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78" r:id="rId1"/>
  </p:sldMasterIdLst>
  <p:notesMasterIdLst>
    <p:notesMasterId r:id="rId36"/>
  </p:notesMasterIdLst>
  <p:handoutMasterIdLst>
    <p:handoutMasterId r:id="rId37"/>
  </p:handoutMasterIdLst>
  <p:sldIdLst>
    <p:sldId id="283" r:id="rId2"/>
    <p:sldId id="284" r:id="rId3"/>
    <p:sldId id="343" r:id="rId4"/>
    <p:sldId id="344" r:id="rId5"/>
    <p:sldId id="362" r:id="rId6"/>
    <p:sldId id="308" r:id="rId7"/>
    <p:sldId id="348" r:id="rId8"/>
    <p:sldId id="309" r:id="rId9"/>
    <p:sldId id="391" r:id="rId10"/>
    <p:sldId id="404" r:id="rId11"/>
    <p:sldId id="442" r:id="rId12"/>
    <p:sldId id="402" r:id="rId13"/>
    <p:sldId id="311" r:id="rId14"/>
    <p:sldId id="407" r:id="rId15"/>
    <p:sldId id="397" r:id="rId16"/>
    <p:sldId id="439" r:id="rId17"/>
    <p:sldId id="432" r:id="rId18"/>
    <p:sldId id="403" r:id="rId19"/>
    <p:sldId id="440" r:id="rId20"/>
    <p:sldId id="433" r:id="rId21"/>
    <p:sldId id="445" r:id="rId22"/>
    <p:sldId id="446" r:id="rId23"/>
    <p:sldId id="448" r:id="rId24"/>
    <p:sldId id="443" r:id="rId25"/>
    <p:sldId id="451" r:id="rId26"/>
    <p:sldId id="452" r:id="rId27"/>
    <p:sldId id="421" r:id="rId28"/>
    <p:sldId id="434" r:id="rId29"/>
    <p:sldId id="435" r:id="rId30"/>
    <p:sldId id="414" r:id="rId31"/>
    <p:sldId id="418" r:id="rId32"/>
    <p:sldId id="419" r:id="rId33"/>
    <p:sldId id="420" r:id="rId34"/>
    <p:sldId id="411" r:id="rId3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48CE"/>
    <a:srgbClr val="85D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1004" autoAdjust="0"/>
  </p:normalViewPr>
  <p:slideViewPr>
    <p:cSldViewPr>
      <p:cViewPr varScale="1">
        <p:scale>
          <a:sx n="71" d="100"/>
          <a:sy n="71" d="100"/>
        </p:scale>
        <p:origin x="11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8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/>
              <a:t>روند ازدواج سال های 1394-1385 کشور</a:t>
            </a:r>
            <a:endParaRPr lang="en-US"/>
          </a:p>
        </c:rich>
      </c:tx>
      <c:layout>
        <c:manualLayout>
          <c:xMode val="edge"/>
          <c:yMode val="edge"/>
          <c:x val="0.2491180829923356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dLbl>
              <c:idx val="7"/>
              <c:layout>
                <c:manualLayout>
                  <c:x val="-4.166666210994611E-3"/>
                  <c:y val="-4.46235558833489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9.72222115898729E-3"/>
                  <c:y val="-4.03736934182681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-3.8248762185727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</a:ln>
              <a:effectLst/>
            </c:spPr>
            <c:trendlineType val="poly"/>
            <c:order val="2"/>
            <c:dispRSqr val="0"/>
            <c:dispEq val="0"/>
          </c:trendline>
          <c:cat>
            <c:strRef>
              <c:f>'[Chart in Microsoft PowerPoint]Sheet1'!$AI$41:$AR$41</c:f>
              <c:strCache>
                <c:ptCount val="10"/>
                <c:pt idx="0">
                  <c:v>سال1385</c:v>
                </c:pt>
                <c:pt idx="1">
                  <c:v>سال1386</c:v>
                </c:pt>
                <c:pt idx="2">
                  <c:v>سال1387</c:v>
                </c:pt>
                <c:pt idx="3">
                  <c:v>سال 1388</c:v>
                </c:pt>
                <c:pt idx="4">
                  <c:v>سال 1389</c:v>
                </c:pt>
                <c:pt idx="5">
                  <c:v>سال1390</c:v>
                </c:pt>
                <c:pt idx="6">
                  <c:v>سال 1391</c:v>
                </c:pt>
                <c:pt idx="7">
                  <c:v>سال1392</c:v>
                </c:pt>
                <c:pt idx="8">
                  <c:v>سال1393</c:v>
                </c:pt>
                <c:pt idx="9">
                  <c:v>سال1394</c:v>
                </c:pt>
              </c:strCache>
            </c:strRef>
          </c:cat>
          <c:val>
            <c:numRef>
              <c:f>'[Chart in Microsoft PowerPoint]Sheet1'!$AI$42:$AR$42</c:f>
              <c:numCache>
                <c:formatCode>General</c:formatCode>
                <c:ptCount val="10"/>
                <c:pt idx="0">
                  <c:v>778291</c:v>
                </c:pt>
                <c:pt idx="1">
                  <c:v>841107</c:v>
                </c:pt>
                <c:pt idx="2">
                  <c:v>881592</c:v>
                </c:pt>
                <c:pt idx="3">
                  <c:v>890208</c:v>
                </c:pt>
                <c:pt idx="4">
                  <c:v>891627</c:v>
                </c:pt>
                <c:pt idx="5">
                  <c:v>874792</c:v>
                </c:pt>
                <c:pt idx="6">
                  <c:v>829968</c:v>
                </c:pt>
                <c:pt idx="7">
                  <c:v>774513</c:v>
                </c:pt>
                <c:pt idx="8">
                  <c:v>724324</c:v>
                </c:pt>
                <c:pt idx="9">
                  <c:v>685352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616758560"/>
        <c:axId val="616759120"/>
      </c:barChart>
      <c:catAx>
        <c:axId val="616758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759120"/>
        <c:crosses val="autoZero"/>
        <c:auto val="1"/>
        <c:lblAlgn val="ctr"/>
        <c:lblOffset val="100"/>
        <c:noMultiLvlLbl val="0"/>
      </c:catAx>
      <c:valAx>
        <c:axId val="616759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758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تعداد ازدواج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6F3F3FA-8749-4847-858C-20BF2126E7F6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سال 1391</c:v>
                </c:pt>
                <c:pt idx="1">
                  <c:v>سال 1392</c:v>
                </c:pt>
                <c:pt idx="2">
                  <c:v>سال1393</c:v>
                </c:pt>
                <c:pt idx="3">
                  <c:v>سال1394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46662</c:v>
                </c:pt>
                <c:pt idx="1">
                  <c:v>44438</c:v>
                </c:pt>
                <c:pt idx="2">
                  <c:v>40732</c:v>
                </c:pt>
                <c:pt idx="3">
                  <c:v>36222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616761360"/>
        <c:axId val="616761920"/>
      </c:barChart>
      <c:catAx>
        <c:axId val="6167613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761920"/>
        <c:crosses val="autoZero"/>
        <c:auto val="1"/>
        <c:lblAlgn val="ctr"/>
        <c:lblOffset val="100"/>
        <c:noMultiLvlLbl val="0"/>
      </c:catAx>
      <c:valAx>
        <c:axId val="61676192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16761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a-IR"/>
              <a:t>روند طلاق در فاصله سال های 94-1385</a:t>
            </a:r>
          </a:p>
        </c:rich>
      </c:tx>
      <c:layout>
        <c:manualLayout>
          <c:xMode val="edge"/>
          <c:yMode val="edge"/>
          <c:x val="0.46770833333333334"/>
          <c:y val="2.59259259259259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4">
                    <a:tint val="98000"/>
                    <a:lumMod val="110000"/>
                  </a:schemeClr>
                </a:gs>
                <a:gs pos="84000">
                  <a:schemeClr val="accent4">
                    <a:shade val="90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88900" dist="38100" dir="504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38100" h="50800"/>
            </a:sp3d>
          </c:spPr>
          <c:invertIfNegative val="0"/>
          <c:dLbls>
            <c:dLbl>
              <c:idx val="0"/>
              <c:layout>
                <c:manualLayout>
                  <c:x val="1.3888888888888889E-3"/>
                  <c:y val="-2.9629629629629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9444444444444701E-3"/>
                  <c:y val="-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2222222222222223E-2"/>
                  <c:y val="-1.6666666666666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2500000000000051E-2"/>
                  <c:y val="-1.48148148148148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1111111111111112E-2"/>
                  <c:y val="-2.0370370370370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3888888888888889E-3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3888888888888889E-3"/>
                  <c:y val="-2.5925925925925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2.0370370370370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2.9629629629629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ln w="19050" cap="rnd">
                <a:solidFill>
                  <a:schemeClr val="accent4"/>
                </a:solidFill>
              </a:ln>
              <a:effectLst/>
            </c:spPr>
            <c:trendlineType val="poly"/>
            <c:order val="2"/>
            <c:dispRSqr val="0"/>
            <c:dispEq val="0"/>
          </c:trendline>
          <c:cat>
            <c:numRef>
              <c:f>Sheet1!$AA$36:$AI$36</c:f>
              <c:numCache>
                <c:formatCode>General</c:formatCode>
                <c:ptCount val="9"/>
                <c:pt idx="0">
                  <c:v>1386</c:v>
                </c:pt>
                <c:pt idx="1">
                  <c:v>1387</c:v>
                </c:pt>
                <c:pt idx="2">
                  <c:v>1388</c:v>
                </c:pt>
                <c:pt idx="3">
                  <c:v>1389</c:v>
                </c:pt>
                <c:pt idx="4">
                  <c:v>1390</c:v>
                </c:pt>
                <c:pt idx="5">
                  <c:v>1391</c:v>
                </c:pt>
                <c:pt idx="6">
                  <c:v>1392</c:v>
                </c:pt>
                <c:pt idx="7">
                  <c:v>1393</c:v>
                </c:pt>
                <c:pt idx="8">
                  <c:v>1394</c:v>
                </c:pt>
              </c:numCache>
            </c:numRef>
          </c:cat>
          <c:val>
            <c:numRef>
              <c:f>Sheet1!$AA$37:$AI$37</c:f>
              <c:numCache>
                <c:formatCode>General</c:formatCode>
                <c:ptCount val="9"/>
                <c:pt idx="0">
                  <c:v>99852</c:v>
                </c:pt>
                <c:pt idx="1">
                  <c:v>110510</c:v>
                </c:pt>
                <c:pt idx="2">
                  <c:v>125747</c:v>
                </c:pt>
                <c:pt idx="3">
                  <c:v>137200</c:v>
                </c:pt>
                <c:pt idx="4">
                  <c:v>142841</c:v>
                </c:pt>
                <c:pt idx="5">
                  <c:v>150324</c:v>
                </c:pt>
                <c:pt idx="6">
                  <c:v>155369</c:v>
                </c:pt>
                <c:pt idx="7">
                  <c:v>163569</c:v>
                </c:pt>
                <c:pt idx="8">
                  <c:v>163765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677658672"/>
        <c:axId val="677659232"/>
      </c:barChart>
      <c:catAx>
        <c:axId val="67765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7659232"/>
        <c:crosses val="autoZero"/>
        <c:auto val="1"/>
        <c:lblAlgn val="ctr"/>
        <c:lblOffset val="100"/>
        <c:noMultiLvlLbl val="0"/>
      </c:catAx>
      <c:valAx>
        <c:axId val="677659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7658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تعداد طلاق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Arial" pitchFamily="34" charset="0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سال 1391</c:v>
                </c:pt>
                <c:pt idx="1">
                  <c:v>سال 1392</c:v>
                </c:pt>
                <c:pt idx="2">
                  <c:v>سال1393</c:v>
                </c:pt>
                <c:pt idx="3">
                  <c:v>سال1394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7255</c:v>
                </c:pt>
                <c:pt idx="1">
                  <c:v>7772</c:v>
                </c:pt>
                <c:pt idx="2">
                  <c:v>8145</c:v>
                </c:pt>
                <c:pt idx="3">
                  <c:v>7810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7661472"/>
        <c:axId val="677662032"/>
      </c:barChart>
      <c:catAx>
        <c:axId val="677661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  <a:lumMod val="9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itchFamily="34" charset="0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677662032"/>
        <c:crosses val="autoZero"/>
        <c:auto val="1"/>
        <c:lblAlgn val="ctr"/>
        <c:lblOffset val="100"/>
        <c:noMultiLvlLbl val="0"/>
      </c:catAx>
      <c:valAx>
        <c:axId val="677662032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  <a:lumMod val="9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  <a:lumMod val="9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677661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تعداد مرگ مادر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سال1392</c:v>
                </c:pt>
                <c:pt idx="1">
                  <c:v>سال1393</c:v>
                </c:pt>
                <c:pt idx="2">
                  <c:v>سال 1394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</c:v>
                </c:pt>
                <c:pt idx="1">
                  <c:v>11</c:v>
                </c:pt>
                <c:pt idx="2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سال1392</c:v>
                </c:pt>
                <c:pt idx="1">
                  <c:v>سال1393</c:v>
                </c:pt>
                <c:pt idx="2">
                  <c:v>سال 1394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سال1392</c:v>
                </c:pt>
                <c:pt idx="1">
                  <c:v>سال1393</c:v>
                </c:pt>
                <c:pt idx="2">
                  <c:v>سال 1394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8850432"/>
        <c:axId val="678850992"/>
      </c:barChart>
      <c:catAx>
        <c:axId val="67885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400" b="0" i="0" u="none" strike="noStrike" kern="1200" baseline="0">
                <a:solidFill>
                  <a:schemeClr val="tx1"/>
                </a:solidFill>
                <a:latin typeface="Arial" pitchFamily="34" charset="0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678850992"/>
        <c:crosses val="autoZero"/>
        <c:auto val="1"/>
        <c:lblAlgn val="ctr"/>
        <c:lblOffset val="100"/>
        <c:noMultiLvlLbl val="0"/>
      </c:catAx>
      <c:valAx>
        <c:axId val="678850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2700" cap="rnd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850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ميزان مرگ نوزاد دانشگاه</c:v>
                </c:pt>
              </c:strCache>
            </c:strRef>
          </c:tx>
          <c:spPr>
            <a:solidFill>
              <a:schemeClr val="accent4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3200" b="1" i="0" u="none" strike="noStrike" kern="1200" baseline="0">
                    <a:solidFill>
                      <a:schemeClr val="tx1"/>
                    </a:solidFill>
                    <a:latin typeface="Arial" pitchFamily="34" charset="0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سال 1393</c:v>
                </c:pt>
                <c:pt idx="1">
                  <c:v>سال 1394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6.3</c:v>
                </c:pt>
                <c:pt idx="1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ميزان مرگ نوزاد كشور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Arial" panose="020B0604020202090204" pitchFamily="34" charset="0"/>
                    <a:ea typeface="+mn-ea"/>
                    <a:cs typeface="Arial" panose="020B060402020209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سال 1393</c:v>
                </c:pt>
                <c:pt idx="1">
                  <c:v>سال 1394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7.9</c:v>
                </c:pt>
                <c:pt idx="1">
                  <c:v>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8853792"/>
        <c:axId val="678854352"/>
      </c:barChart>
      <c:catAx>
        <c:axId val="67885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800" b="0" i="0" u="none" strike="noStrike" kern="1200" baseline="0">
                <a:solidFill>
                  <a:schemeClr val="tx1"/>
                </a:solidFill>
                <a:latin typeface="Arial" pitchFamily="34" charset="0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678854352"/>
        <c:crosses val="autoZero"/>
        <c:auto val="1"/>
        <c:lblAlgn val="ctr"/>
        <c:lblOffset val="100"/>
        <c:noMultiLvlLbl val="0"/>
      </c:catAx>
      <c:valAx>
        <c:axId val="678854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2700" cap="rnd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853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B Nazanin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0.815</cdr:x>
      <cdr:y>0.12201</cdr:y>
    </cdr:from>
    <cdr:to>
      <cdr:x>0.94099</cdr:x>
      <cdr:y>0.1955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452320" y="836712"/>
          <a:ext cx="115212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0.86224</cdr:x>
      <cdr:y>0.09051</cdr:y>
    </cdr:from>
    <cdr:to>
      <cdr:x>0.90162</cdr:x>
      <cdr:y>0.1745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884368" y="620688"/>
          <a:ext cx="36004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18160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2117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E62A938-6728-4899-BDE0-99140355A3C8}" type="datetimeFigureOut">
              <a:rPr lang="fa-IR" smtClean="0"/>
              <a:pPr/>
              <a:t>05/01/1438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18160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117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A1DC110-1EB8-4B1F-8431-D2B5D11683B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2965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18160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117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14AC5C7-A6D0-407E-96CA-4324B681C570}" type="datetimeFigureOut">
              <a:rPr lang="fa-IR" smtClean="0"/>
              <a:pPr/>
              <a:t>05/01/1438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18160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117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9C36FA9-38CC-40BE-8187-BFBE43F6AF4C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85296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 smtClean="0"/>
          </a:p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36FA9-38CC-40BE-8187-BFBE43F6AF4C}" type="slidenum">
              <a:rPr lang="fa-IR" smtClean="0"/>
              <a:pPr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49146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AE69F-6C66-474C-B75F-079E7B415C24}" type="slidenum">
              <a:rPr lang="fa-IR" smtClean="0"/>
              <a:pPr/>
              <a:t>16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40938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36FA9-38CC-40BE-8187-BFBE43F6AF4C}" type="slidenum">
              <a:rPr lang="fa-IR" smtClean="0"/>
              <a:pPr/>
              <a:t>28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90415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36FA9-38CC-40BE-8187-BFBE43F6AF4C}" type="slidenum">
              <a:rPr lang="fa-IR" smtClean="0"/>
              <a:pPr/>
              <a:t>34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36626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492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970F-49F3-41CD-8710-861F9BAC1FE0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56E6-2FBC-457D-986F-9922748A6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52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B6A970F-49F3-41CD-8710-861F9BAC1FE0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47256E6-2FBC-457D-986F-9922748A6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648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970F-49F3-41CD-8710-861F9BAC1FE0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56E6-2FBC-457D-986F-9922748A6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59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B6A970F-49F3-41CD-8710-861F9BAC1FE0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47256E6-2FBC-457D-986F-9922748A6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2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970F-49F3-41CD-8710-861F9BAC1FE0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56E6-2FBC-457D-986F-9922748A6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0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970F-49F3-41CD-8710-861F9BAC1FE0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56E6-2FBC-457D-986F-9922748A6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9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970F-49F3-41CD-8710-861F9BAC1FE0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56E6-2FBC-457D-986F-9922748A6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30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970F-49F3-41CD-8710-861F9BAC1FE0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56E6-2FBC-457D-986F-9922748A6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461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B6A970F-49F3-41CD-8710-861F9BAC1FE0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47256E6-2FBC-457D-986F-9922748A6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916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970F-49F3-41CD-8710-861F9BAC1FE0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56E6-2FBC-457D-986F-9922748A6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39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B6A970F-49F3-41CD-8710-861F9BAC1FE0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47256E6-2FBC-457D-986F-9922748A69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3869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082" r:id="rId4"/>
    <p:sldLayoutId id="2147484083" r:id="rId5"/>
    <p:sldLayoutId id="2147484084" r:id="rId6"/>
    <p:sldLayoutId id="2147484085" r:id="rId7"/>
    <p:sldLayoutId id="2147484086" r:id="rId8"/>
    <p:sldLayoutId id="2147484087" r:id="rId9"/>
    <p:sldLayoutId id="2147484088" r:id="rId10"/>
    <p:sldLayoutId id="214748408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71"/>
            <a:ext cx="9144000" cy="6830458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290628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>
                <a:solidFill>
                  <a:schemeClr val="tx2">
                    <a:lumMod val="25000"/>
                  </a:schemeClr>
                </a:solidFill>
                <a:cs typeface="B Nazanin" pitchFamily="2" charset="-78"/>
              </a:rPr>
              <a:t>سوالات:</a:t>
            </a:r>
            <a:endParaRPr lang="fa-IR" b="1" dirty="0">
              <a:solidFill>
                <a:schemeClr val="tx2">
                  <a:lumMod val="2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52925"/>
            <a:ext cx="7848872" cy="4195481"/>
          </a:xfrm>
        </p:spPr>
        <p:txBody>
          <a:bodyPr>
            <a:normAutofit/>
          </a:bodyPr>
          <a:lstStyle/>
          <a:p>
            <a:pPr algn="r" rtl="1">
              <a:buClr>
                <a:srgbClr val="FFC000"/>
              </a:buClr>
              <a:buNone/>
            </a:pPr>
            <a:endParaRPr lang="fa-IR" sz="2800" dirty="0" smtClean="0"/>
          </a:p>
          <a:p>
            <a:pPr marL="514350" indent="-514350" algn="r" rtl="1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</a:pPr>
            <a:r>
              <a:rPr lang="fa-IR" sz="3200" b="1" dirty="0" smtClean="0">
                <a:cs typeface="B Nazanin" pitchFamily="2" charset="-78"/>
              </a:rPr>
              <a:t>كاهش نرخ باروري كلي ناشي از چه عواملي است؟</a:t>
            </a:r>
          </a:p>
          <a:p>
            <a:pPr marL="514350" indent="-514350" algn="r" rtl="1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</a:pPr>
            <a:endParaRPr lang="fa-IR" sz="3200" b="1" dirty="0" smtClean="0">
              <a:cs typeface="B Nazanin" pitchFamily="2" charset="-78"/>
            </a:endParaRPr>
          </a:p>
          <a:p>
            <a:pPr marL="514350" indent="-514350" algn="r" rtl="1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</a:pPr>
            <a:r>
              <a:rPr lang="fa-IR" sz="3200" b="1" dirty="0" smtClean="0">
                <a:cs typeface="B Nazanin" pitchFamily="2" charset="-78"/>
              </a:rPr>
              <a:t>آيا كاهش نرخ باروري كلي و عوامل ايجادكننده آن بر سلامت جامعه اثر گذار است؟</a:t>
            </a:r>
            <a:endParaRPr lang="fa-IR" sz="32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508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548680"/>
            <a:ext cx="7886700" cy="1407690"/>
          </a:xfrm>
        </p:spPr>
        <p:txBody>
          <a:bodyPr>
            <a:noAutofit/>
          </a:bodyPr>
          <a:lstStyle/>
          <a:p>
            <a:pPr algn="ctr" rtl="1"/>
            <a:r>
              <a:rPr lang="fa-IR" sz="3200" b="1" dirty="0" smtClean="0">
                <a:cs typeface="B Nazanin" pitchFamily="2" charset="-78"/>
              </a:rPr>
              <a:t>برخي از عوامل موثر بر نرخ باروری </a:t>
            </a:r>
            <a:r>
              <a:rPr lang="fa-IR" sz="3200" b="1" dirty="0" smtClean="0">
                <a:cs typeface="B Nazanin" pitchFamily="2" charset="-78"/>
              </a:rPr>
              <a:t>کلی</a:t>
            </a:r>
            <a:r>
              <a:rPr lang="fa-IR" sz="3200" b="1" dirty="0" smtClean="0">
                <a:cs typeface="B Nazanin" pitchFamily="2" charset="-78"/>
              </a:rPr>
              <a:t/>
            </a:r>
            <a:br>
              <a:rPr lang="fa-IR" sz="3200" b="1" dirty="0" smtClean="0">
                <a:cs typeface="B Nazanin" pitchFamily="2" charset="-78"/>
              </a:rPr>
            </a:br>
            <a:r>
              <a:rPr lang="fa-IR" sz="3200" b="1" dirty="0" smtClean="0">
                <a:cs typeface="B Nazanin" pitchFamily="2" charset="-78"/>
              </a:rPr>
              <a:t>چالش های موجود</a:t>
            </a:r>
            <a:br>
              <a:rPr lang="fa-IR" sz="3200" b="1" dirty="0" smtClean="0">
                <a:cs typeface="B Nazanin" pitchFamily="2" charset="-78"/>
              </a:rPr>
            </a:b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 كاهش نرخ باروري كلي</a:t>
            </a:r>
            <a:endParaRPr lang="fa-IR" sz="3200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772816"/>
            <a:ext cx="8640960" cy="4752528"/>
          </a:xfrm>
        </p:spPr>
        <p:txBody>
          <a:bodyPr>
            <a:normAutofit fontScale="70000" lnSpcReduction="20000"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sz="3200" b="1" dirty="0" smtClean="0">
                <a:cs typeface="B Nazanin" pitchFamily="2" charset="-78"/>
              </a:rPr>
              <a:t>افزايش ميانگين سن ازدواج </a:t>
            </a:r>
            <a:endParaRPr lang="en-US" sz="32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sz="3200" b="1" dirty="0" smtClean="0">
                <a:cs typeface="B Nazanin" pitchFamily="2" charset="-78"/>
              </a:rPr>
              <a:t>كاهش تعداد ازدواج در چند سال اخير</a:t>
            </a:r>
            <a:endParaRPr lang="en-US" sz="32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sz="3200" b="1" dirty="0">
                <a:cs typeface="B Nazanin" pitchFamily="2" charset="-78"/>
              </a:rPr>
              <a:t>افزايش فاصله بين ازدواج و تولد فرزند اول و فرزندان </a:t>
            </a:r>
            <a:r>
              <a:rPr lang="fa-IR" sz="3200" b="1" dirty="0" smtClean="0">
                <a:cs typeface="B Nazanin" pitchFamily="2" charset="-78"/>
              </a:rPr>
              <a:t>بعدي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sz="3200" b="1" dirty="0" smtClean="0">
                <a:cs typeface="B Nazanin" pitchFamily="2" charset="-78"/>
              </a:rPr>
              <a:t>روند رو به افزايش طلاق </a:t>
            </a:r>
            <a:endParaRPr lang="en-US" sz="32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sz="3200" b="1" dirty="0" smtClean="0">
                <a:cs typeface="B Nazanin" pitchFamily="2" charset="-78"/>
              </a:rPr>
              <a:t> تزلزل بنيان و پايداري خانواده ها(طلاق عاطفی)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sz="3200" b="1" dirty="0" smtClean="0">
                <a:cs typeface="B Nazanin" pitchFamily="2" charset="-78"/>
              </a:rPr>
              <a:t>تمايل به تك فرزندي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sz="3200" b="1" dirty="0" smtClean="0">
                <a:cs typeface="B Nazanin" pitchFamily="2" charset="-78"/>
              </a:rPr>
              <a:t>آسيب هاي اجتماعي از جمله اعتياد، طلاق،سقط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sz="3200" b="1" dirty="0" smtClean="0">
                <a:cs typeface="B Nazanin" pitchFamily="2" charset="-78"/>
              </a:rPr>
              <a:t>ناباروري</a:t>
            </a:r>
          </a:p>
          <a:p>
            <a:pPr algn="r" rtl="1">
              <a:buNone/>
            </a:pPr>
            <a:endParaRPr lang="fa-IR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036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348879"/>
            <a:ext cx="7866072" cy="2664297"/>
          </a:xfrm>
        </p:spPr>
        <p:txBody>
          <a:bodyPr>
            <a:normAutofit/>
          </a:bodyPr>
          <a:lstStyle/>
          <a:p>
            <a:pPr algn="ctr"/>
            <a:r>
              <a:rPr lang="fa-IR" sz="6000" b="1" u="sng" dirty="0" smtClean="0">
                <a:cs typeface="B Nazanin" pitchFamily="2" charset="-78"/>
              </a:rPr>
              <a:t>سن ازدواج</a:t>
            </a:r>
            <a:endParaRPr lang="fa-IR" sz="6000" b="1" u="sng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994122"/>
          </a:xfrm>
        </p:spPr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cs typeface="B Nazanin" panose="00000400000000000000" pitchFamily="2" charset="-78"/>
              </a:rPr>
              <a:t>میانگین سن ازدواج جوانان از سال 1345 تا سال 1390 رو به افزايش بوده است 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510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45"/>
            <a:ext cx="9144000" cy="5184576"/>
          </a:xfrm>
        </p:spPr>
        <p:txBody>
          <a:bodyPr>
            <a:normAutofit fontScale="90000"/>
          </a:bodyPr>
          <a:lstStyle/>
          <a:p>
            <a:pPr algn="ct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/>
            </a:r>
            <a:br>
              <a:rPr lang="fa-IR" b="1" dirty="0" smtClean="0">
                <a:cs typeface="B Nazanin" pitchFamily="2" charset="-78"/>
              </a:rPr>
            </a:br>
            <a:r>
              <a:rPr lang="fa-IR" b="1" dirty="0" smtClean="0">
                <a:cs typeface="B Nazanin" pitchFamily="2" charset="-78"/>
              </a:rPr>
              <a:t/>
            </a:r>
            <a:br>
              <a:rPr lang="fa-IR" b="1" dirty="0" smtClean="0">
                <a:cs typeface="B Nazanin" pitchFamily="2" charset="-78"/>
              </a:rPr>
            </a:br>
            <a:r>
              <a:rPr lang="fa-IR" b="1" dirty="0" smtClean="0">
                <a:cs typeface="B Nazanin" pitchFamily="2" charset="-78"/>
              </a:rPr>
              <a:t/>
            </a:r>
            <a:br>
              <a:rPr lang="fa-IR" b="1" dirty="0" smtClean="0">
                <a:cs typeface="B Nazanin" pitchFamily="2" charset="-78"/>
              </a:rPr>
            </a:br>
            <a:r>
              <a:rPr lang="fa-IR" b="1" dirty="0" smtClean="0">
                <a:cs typeface="B Nazanin" pitchFamily="2" charset="-78"/>
              </a:rPr>
              <a:t/>
            </a:r>
            <a:br>
              <a:rPr lang="fa-IR" b="1" dirty="0" smtClean="0">
                <a:cs typeface="B Nazanin" pitchFamily="2" charset="-78"/>
              </a:rPr>
            </a:br>
            <a:r>
              <a:rPr lang="fa-IR" b="1" dirty="0" smtClean="0">
                <a:cs typeface="B Nazanin" pitchFamily="2" charset="-78"/>
              </a:rPr>
              <a:t>اگر ميانگين سن ازدواج دو سال كاهش يابد نرخ باروري رشد قاطعي خواهد داشت. </a:t>
            </a:r>
            <a:br>
              <a:rPr lang="fa-IR" b="1" dirty="0" smtClean="0">
                <a:cs typeface="B Nazanin" pitchFamily="2" charset="-78"/>
              </a:rPr>
            </a:br>
            <a:r>
              <a:rPr lang="fa-IR" b="1" dirty="0" smtClean="0">
                <a:cs typeface="B Nazanin" pitchFamily="2" charset="-78"/>
              </a:rPr>
              <a:t/>
            </a:r>
            <a:br>
              <a:rPr lang="fa-IR" b="1" dirty="0" smtClean="0">
                <a:cs typeface="B Nazanin" pitchFamily="2" charset="-78"/>
              </a:rPr>
            </a:br>
            <a:r>
              <a:rPr lang="fa-IR" b="1" dirty="0" smtClean="0">
                <a:cs typeface="B Nazanin" pitchFamily="2" charset="-78"/>
              </a:rPr>
              <a:t/>
            </a:r>
            <a:br>
              <a:rPr lang="fa-IR" b="1" dirty="0" smtClean="0">
                <a:cs typeface="B Nazanin" pitchFamily="2" charset="-78"/>
              </a:rPr>
            </a:br>
            <a:r>
              <a:rPr lang="fa-IR" b="1" dirty="0" smtClean="0">
                <a:cs typeface="B Nazanin" pitchFamily="2" charset="-78"/>
              </a:rPr>
              <a:t/>
            </a:r>
            <a:br>
              <a:rPr lang="fa-IR" b="1" dirty="0" smtClean="0">
                <a:cs typeface="B Nazanin" pitchFamily="2" charset="-78"/>
              </a:rPr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764373"/>
            <a:ext cx="6785952" cy="1293028"/>
          </a:xfrm>
        </p:spPr>
        <p:txBody>
          <a:bodyPr>
            <a:normAutofit/>
          </a:bodyPr>
          <a:lstStyle/>
          <a:p>
            <a:pPr algn="r"/>
            <a:r>
              <a:rPr lang="fa-IR" b="1" dirty="0" smtClean="0">
                <a:cs typeface="B Nazanin" pitchFamily="2" charset="-78"/>
              </a:rPr>
              <a:t>تاثيرتاخير درازدواج،در سلامت مادرو نوزاد و ناباروري</a:t>
            </a:r>
            <a:endParaRPr lang="fa-IR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420888"/>
            <a:ext cx="8479778" cy="4536504"/>
          </a:xfrm>
        </p:spPr>
        <p:txBody>
          <a:bodyPr>
            <a:noAutofit/>
          </a:bodyPr>
          <a:lstStyle/>
          <a:p>
            <a:pPr algn="just" rtl="1">
              <a:buClr>
                <a:schemeClr val="accent2">
                  <a:lumMod val="60000"/>
                  <a:lumOff val="40000"/>
                </a:schemeClr>
              </a:buClr>
            </a:pPr>
            <a:r>
              <a:rPr lang="fa-IR" sz="2800" b="1" u="sng" dirty="0" smtClean="0">
                <a:cs typeface="B Nazanin" pitchFamily="2" charset="-78"/>
              </a:rPr>
              <a:t>سن مادر </a:t>
            </a:r>
            <a:r>
              <a:rPr lang="fa-IR" sz="2800" b="1" dirty="0" smtClean="0">
                <a:cs typeface="B Nazanin" pitchFamily="2" charset="-78"/>
              </a:rPr>
              <a:t>از شاخص های مهم باروری است و قدرت باروری با افزایش سن، به ویژه بعد از 35 سال کاهش می یابد .</a:t>
            </a:r>
          </a:p>
          <a:p>
            <a:pPr algn="just" rtl="1"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fa-IR" sz="2800" b="1" dirty="0" smtClean="0">
              <a:cs typeface="B Nazanin" pitchFamily="2" charset="-78"/>
            </a:endParaRPr>
          </a:p>
          <a:p>
            <a:pPr algn="just" rtl="1">
              <a:buClr>
                <a:schemeClr val="accent2">
                  <a:lumMod val="60000"/>
                  <a:lumOff val="40000"/>
                </a:schemeClr>
              </a:buClr>
            </a:pPr>
            <a:r>
              <a:rPr lang="fa-IR" sz="2800" dirty="0" smtClean="0">
                <a:cs typeface="B Nazanin" pitchFamily="2" charset="-78"/>
              </a:rPr>
              <a:t> </a:t>
            </a:r>
            <a:r>
              <a:rPr lang="fa-IR" sz="2800" b="1" dirty="0" smtClean="0">
                <a:cs typeface="B Nazanin" pitchFamily="2" charset="-78"/>
              </a:rPr>
              <a:t>با افزایش سن علاوه بر کاهش باروری، </a:t>
            </a:r>
            <a:r>
              <a:rPr lang="fa-IR" sz="2800" b="1" u="sng" dirty="0" smtClean="0">
                <a:cs typeface="B Nazanin" pitchFamily="2" charset="-78"/>
              </a:rPr>
              <a:t>مشكلاتي براي سلامت مادر و جنین</a:t>
            </a:r>
            <a:r>
              <a:rPr lang="fa-IR" sz="2800" b="1" dirty="0" smtClean="0">
                <a:cs typeface="B Nazanin" pitchFamily="2" charset="-78"/>
              </a:rPr>
              <a:t> ايجاد مي گردد.</a:t>
            </a:r>
          </a:p>
          <a:p>
            <a:pPr algn="just" rtl="1"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fa-IR" sz="2800" b="1" dirty="0" smtClean="0">
              <a:cs typeface="B Nazanin" pitchFamily="2" charset="-78"/>
            </a:endParaRPr>
          </a:p>
          <a:p>
            <a:pPr algn="just" rtl="1">
              <a:buClr>
                <a:schemeClr val="accent2">
                  <a:lumMod val="60000"/>
                  <a:lumOff val="40000"/>
                </a:schemeClr>
              </a:buClr>
            </a:pPr>
            <a:r>
              <a:rPr lang="fa-IR" sz="2800" b="1" dirty="0" smtClean="0">
                <a:cs typeface="B Nazanin" pitchFamily="2" charset="-78"/>
              </a:rPr>
              <a:t>بعد از 35 سالگی در خانم ها </a:t>
            </a:r>
            <a:r>
              <a:rPr lang="fa-IR" sz="2800" b="1" u="sng" dirty="0" smtClean="0">
                <a:cs typeface="B Nazanin" pitchFamily="2" charset="-78"/>
              </a:rPr>
              <a:t>بیماری هایی نظیر فشارخون و دیابت ممکن است بیشتر یا شدیدتر </a:t>
            </a:r>
            <a:r>
              <a:rPr lang="fa-IR" sz="2800" b="1" dirty="0" smtClean="0">
                <a:cs typeface="B Nazanin" pitchFamily="2" charset="-78"/>
              </a:rPr>
              <a:t>شود که در دوران بارداری نیاز به کنترل منظم و آزمایش دارد.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buClr>
                <a:schemeClr val="accent2">
                  <a:lumMod val="60000"/>
                  <a:lumOff val="40000"/>
                </a:schemeClr>
              </a:buClr>
            </a:pPr>
            <a:endParaRPr lang="fa-I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549874"/>
              </p:ext>
            </p:extLst>
          </p:nvPr>
        </p:nvGraphicFramePr>
        <p:xfrm>
          <a:off x="24043" y="620688"/>
          <a:ext cx="9144001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755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9"/>
            <a:ext cx="8820472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fa-IR" sz="3200" b="1" dirty="0" smtClean="0">
                <a:cs typeface="B Nazanin" pitchFamily="2" charset="-78"/>
              </a:rPr>
              <a:t>روند تعداد ازدواج استان آذر بایجان شرقی سال هاي</a:t>
            </a:r>
            <a:br>
              <a:rPr lang="fa-IR" sz="3200" b="1" dirty="0" smtClean="0">
                <a:cs typeface="B Nazanin" pitchFamily="2" charset="-78"/>
              </a:rPr>
            </a:br>
            <a:r>
              <a:rPr lang="fa-IR" sz="3200" b="1" dirty="0" smtClean="0">
                <a:cs typeface="B Nazanin" pitchFamily="2" charset="-78"/>
              </a:rPr>
              <a:t/>
            </a:r>
            <a:br>
              <a:rPr lang="fa-IR" sz="3200" b="1" dirty="0" smtClean="0">
                <a:cs typeface="B Nazanin" pitchFamily="2" charset="-78"/>
              </a:rPr>
            </a:br>
            <a:r>
              <a:rPr lang="fa-IR" sz="3200" b="1" dirty="0" smtClean="0">
                <a:cs typeface="B Nazanin" pitchFamily="2" charset="-78"/>
              </a:rPr>
              <a:t> 1394-1391</a:t>
            </a:r>
            <a:endParaRPr lang="fa-IR" sz="3200" b="1" dirty="0"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892616"/>
              </p:ext>
            </p:extLst>
          </p:nvPr>
        </p:nvGraphicFramePr>
        <p:xfrm>
          <a:off x="581025" y="2227263"/>
          <a:ext cx="7989888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15224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a-IR" sz="5400" b="1" u="sng" dirty="0" smtClean="0">
                <a:cs typeface="B Nazanin" pitchFamily="2" charset="-78"/>
              </a:rPr>
              <a:t>تحكيم بنيان و پايداري خانواده </a:t>
            </a:r>
            <a:endParaRPr lang="fa-IR" sz="5400" b="1" u="sng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00028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199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052736"/>
            <a:ext cx="9217024" cy="1898625"/>
          </a:xfrm>
        </p:spPr>
        <p:txBody>
          <a:bodyPr>
            <a:noAutofit/>
          </a:bodyPr>
          <a:lstStyle/>
          <a:p>
            <a:pPr algn="ctr" rtl="1"/>
            <a:r>
              <a:rPr lang="fa-I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جمعیت، سلامت باروري</a:t>
            </a:r>
            <a:br>
              <a:rPr lang="fa-I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</a:br>
            <a:r>
              <a:rPr lang="fa-I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چالش ها وفرصت ها </a:t>
            </a:r>
            <a:br>
              <a:rPr lang="fa-I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</a:br>
            <a:r>
              <a:rPr lang="fa-I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براساس سیاست های کلی جمعیت مقام معظم رهبری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933056"/>
            <a:ext cx="7772400" cy="2520280"/>
          </a:xfrm>
        </p:spPr>
        <p:txBody>
          <a:bodyPr>
            <a:normAutofit/>
          </a:bodyPr>
          <a:lstStyle/>
          <a:p>
            <a:pPr algn="ctr" rtl="1"/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وزارت بهداشت درمان و آموزش پزشكي </a:t>
            </a:r>
          </a:p>
          <a:p>
            <a:pPr algn="ctr" rtl="1"/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دفتر سلامت جمعيت، خانواده و مدارس</a:t>
            </a:r>
          </a:p>
          <a:p>
            <a:pPr algn="ctr" rtl="1"/>
            <a:r>
              <a:rPr lang="fa-I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دكتر محمد اسماعيل مطلق</a:t>
            </a:r>
          </a:p>
          <a:p>
            <a:pPr algn="ctr" rtl="1"/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تبریزبهمن ماه 1395</a:t>
            </a:r>
            <a:endParaRPr lang="en-US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7651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5"/>
            <a:ext cx="8388424" cy="1224136"/>
          </a:xfrm>
        </p:spPr>
        <p:txBody>
          <a:bodyPr>
            <a:normAutofit/>
          </a:bodyPr>
          <a:lstStyle/>
          <a:p>
            <a:pPr algn="ctr"/>
            <a:r>
              <a:rPr lang="fa-IR" sz="3200" b="1" dirty="0" smtClean="0">
                <a:cs typeface="B Nazanin" pitchFamily="2" charset="-78"/>
              </a:rPr>
              <a:t>روند طلاق استان آذربایجان شرقی سال هاي</a:t>
            </a:r>
            <a:br>
              <a:rPr lang="fa-IR" sz="3200" b="1" dirty="0" smtClean="0">
                <a:cs typeface="B Nazanin" pitchFamily="2" charset="-78"/>
              </a:rPr>
            </a:br>
            <a:r>
              <a:rPr lang="fa-IR" sz="3200" b="1" dirty="0" smtClean="0">
                <a:cs typeface="B Nazanin" pitchFamily="2" charset="-78"/>
              </a:rPr>
              <a:t> 1394-1391</a:t>
            </a:r>
            <a:endParaRPr lang="fa-IR" sz="3200" b="1" dirty="0"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35095"/>
              </p:ext>
            </p:extLst>
          </p:nvPr>
        </p:nvGraphicFramePr>
        <p:xfrm>
          <a:off x="581025" y="2227263"/>
          <a:ext cx="7989888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3923928" y="404664"/>
            <a:ext cx="3501548" cy="4232249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cs typeface="B Nazanin" pitchFamily="2" charset="-78"/>
              </a:rPr>
              <a:t>پيشگيري و كاهش آسيب هاي اجتماعي</a:t>
            </a:r>
            <a:endParaRPr lang="fa-IR" sz="36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303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476672"/>
            <a:ext cx="8281988" cy="6094413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fa-IR" sz="3500" b="1" dirty="0" smtClean="0">
                <a:solidFill>
                  <a:schemeClr val="tx2">
                    <a:lumMod val="10000"/>
                  </a:schemeClr>
                </a:solidFill>
                <a:cs typeface="B Nazanin" pitchFamily="2" charset="-78"/>
              </a:rPr>
              <a:t>ازجمله آسيب هاي اجتماعي كه برميزان نرخ باروري كلي موثر بوده و نياز به مداخله در اين زمينه به شدت احساس مي گردد</a:t>
            </a:r>
            <a:r>
              <a:rPr lang="fa-IR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Nazanin" pitchFamily="2" charset="-78"/>
              </a:rPr>
              <a:t> سقط </a:t>
            </a:r>
            <a:r>
              <a:rPr lang="fa-IR" sz="3500" b="1" dirty="0" smtClean="0">
                <a:solidFill>
                  <a:schemeClr val="tx2">
                    <a:lumMod val="10000"/>
                  </a:schemeClr>
                </a:solidFill>
                <a:cs typeface="B Nazanin" pitchFamily="2" charset="-78"/>
              </a:rPr>
              <a:t>است که عوارض جسمی،روانی مختلفی را برفرد به دنبال دارد.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fa-IR" sz="3500" b="1" dirty="0" smtClean="0">
                <a:solidFill>
                  <a:schemeClr val="tx2">
                    <a:lumMod val="10000"/>
                  </a:schemeClr>
                </a:solidFill>
                <a:cs typeface="B Nazanin" pitchFamily="2" charset="-78"/>
              </a:rPr>
              <a:t>در زمینه پیشگیری از سقط های القایی برنامه هایی در حال تدوین می باشد.</a:t>
            </a:r>
          </a:p>
          <a:p>
            <a:pPr algn="just" rtl="1">
              <a:buNone/>
            </a:pPr>
            <a:endParaRPr lang="fa-IR" sz="3200" dirty="0">
              <a:solidFill>
                <a:schemeClr val="tx2">
                  <a:lumMod val="10000"/>
                </a:schemeClr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698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447675"/>
            <a:ext cx="8675688" cy="969963"/>
          </a:xfrm>
        </p:spPr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solidFill>
                  <a:schemeClr val="tx1"/>
                </a:solidFill>
                <a:cs typeface="B Nazanin" pitchFamily="2" charset="-78"/>
              </a:rPr>
              <a:t>آسيب ها و پيامد هاي اعتياد در ميان زنان</a:t>
            </a:r>
            <a:endParaRPr lang="fa-IR" sz="36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0" y="1700213"/>
            <a:ext cx="4505325" cy="4564062"/>
          </a:xfrm>
        </p:spPr>
        <p:txBody>
          <a:bodyPr>
            <a:normAutofit lnSpcReduction="10000"/>
          </a:bodyPr>
          <a:lstStyle/>
          <a:p>
            <a:pPr algn="ctr" rtl="1">
              <a:buNone/>
            </a:pPr>
            <a:r>
              <a:rPr lang="fa-IR" sz="3200" b="1" dirty="0" smtClean="0">
                <a:solidFill>
                  <a:srgbClr val="C00000"/>
                </a:solidFill>
                <a:cs typeface="B Nazanin" pitchFamily="2" charset="-78"/>
              </a:rPr>
              <a:t>پيامد هاي اجتماعي</a:t>
            </a:r>
          </a:p>
          <a:p>
            <a:pPr algn="r" rtl="1"/>
            <a:r>
              <a:rPr lang="fa-IR" sz="2800" dirty="0" smtClean="0">
                <a:cs typeface="B Nazanin" pitchFamily="2" charset="-78"/>
              </a:rPr>
              <a:t>مشكلات پرورشي در تربيت فرزندان</a:t>
            </a:r>
          </a:p>
          <a:p>
            <a:pPr algn="r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algn="r" rtl="1"/>
            <a:r>
              <a:rPr lang="fa-IR" sz="2800" dirty="0" smtClean="0">
                <a:cs typeface="B Nazanin" pitchFamily="2" charset="-78"/>
              </a:rPr>
              <a:t>فروپاشي خانواده</a:t>
            </a:r>
          </a:p>
          <a:p>
            <a:pPr algn="r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algn="r" rtl="1"/>
            <a:r>
              <a:rPr lang="fa-IR" sz="2800" dirty="0" smtClean="0">
                <a:cs typeface="B Nazanin" pitchFamily="2" charset="-78"/>
              </a:rPr>
              <a:t>گسترش خشونت و فساد جنسي</a:t>
            </a:r>
          </a:p>
          <a:p>
            <a:pPr algn="r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algn="r" rtl="1"/>
            <a:r>
              <a:rPr lang="fa-IR" sz="2800" dirty="0" smtClean="0">
                <a:cs typeface="B Nazanin" pitchFamily="2" charset="-78"/>
              </a:rPr>
              <a:t>افزايش فرزندان بي سرپرست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4892675" y="1700213"/>
            <a:ext cx="4251325" cy="4564062"/>
          </a:xfrm>
        </p:spPr>
        <p:txBody>
          <a:bodyPr>
            <a:normAutofit fontScale="92500"/>
          </a:bodyPr>
          <a:lstStyle/>
          <a:p>
            <a:pPr algn="ctr" rtl="1">
              <a:buNone/>
            </a:pPr>
            <a:r>
              <a:rPr lang="fa-IR" sz="3200" b="1" dirty="0" smtClean="0">
                <a:solidFill>
                  <a:srgbClr val="C00000"/>
                </a:solidFill>
                <a:cs typeface="B Nazanin" pitchFamily="2" charset="-78"/>
              </a:rPr>
              <a:t>پيامدهاي فردي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فقر فزاينده</a:t>
            </a:r>
          </a:p>
          <a:p>
            <a:pPr algn="r" rtl="1"/>
            <a:r>
              <a:rPr lang="fa-IR" sz="2800" b="1" dirty="0" smtClean="0">
                <a:cs typeface="B Nazanin" pitchFamily="2" charset="-78"/>
              </a:rPr>
              <a:t>احتمال بيشتر ابتلا به بيماري هاي مقاربتي</a:t>
            </a:r>
          </a:p>
          <a:p>
            <a:pPr algn="r" rtl="1">
              <a:buNone/>
            </a:pPr>
            <a:endParaRPr lang="fa-IR" sz="3200" dirty="0" smtClean="0">
              <a:cs typeface="B Nazanin" pitchFamily="2" charset="-78"/>
            </a:endParaRPr>
          </a:p>
          <a:p>
            <a:pPr algn="r" rtl="1"/>
            <a:r>
              <a:rPr lang="fa-IR" sz="3200" dirty="0" smtClean="0">
                <a:cs typeface="B Nazanin" pitchFamily="2" charset="-78"/>
              </a:rPr>
              <a:t>طرد اجتماعي</a:t>
            </a:r>
          </a:p>
          <a:p>
            <a:pPr algn="r" rtl="1">
              <a:buNone/>
            </a:pPr>
            <a:r>
              <a:rPr lang="fa-IR" sz="3200" dirty="0" smtClean="0">
                <a:cs typeface="B Nazanin" pitchFamily="2" charset="-78"/>
              </a:rPr>
              <a:t> </a:t>
            </a:r>
          </a:p>
          <a:p>
            <a:pPr algn="r" rtl="1"/>
            <a:r>
              <a:rPr lang="fa-IR" sz="2800" b="1" dirty="0" smtClean="0">
                <a:cs typeface="B Nazanin" pitchFamily="2" charset="-78"/>
              </a:rPr>
              <a:t>مشكلات جسمي هنگام بارداري</a:t>
            </a:r>
            <a:endParaRPr lang="fa-IR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085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980728"/>
            <a:ext cx="8424936" cy="5348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 rtl="1">
              <a:lnSpc>
                <a:spcPct val="150000"/>
              </a:lnSpc>
              <a:spcAft>
                <a:spcPts val="80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1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- </a:t>
            </a: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درصد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جمعیت بالای جوان که در سن باروری هستند </a:t>
            </a: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marL="228600" algn="just" rtl="1">
              <a:lnSpc>
                <a:spcPct val="150000"/>
              </a:lnSpc>
              <a:spcAft>
                <a:spcPts val="800"/>
              </a:spcAft>
            </a:pPr>
            <a:r>
              <a:rPr lang="fa-IR" sz="2400" b="1" dirty="0">
                <a:cs typeface="B Nazanin" panose="00000400000000000000" pitchFamily="2" charset="-78"/>
              </a:rPr>
              <a:t>بيش از سيزده ميليون نفر دختران و پسران در آستانه ازدواج در كشور وجود دارند</a:t>
            </a:r>
            <a:r>
              <a:rPr lang="fa-IR" sz="2400" b="1" dirty="0" smtClean="0">
                <a:cs typeface="B Nazanin" panose="00000400000000000000" pitchFamily="2" charset="-78"/>
              </a:rPr>
              <a:t>.</a:t>
            </a:r>
            <a:r>
              <a:rPr lang="fa-IR" sz="2400" b="1" dirty="0">
                <a:cs typeface="B Nazanin" panose="00000400000000000000" pitchFamily="2" charset="-78"/>
              </a:rPr>
              <a:t> در صورت برنامه ریزی مناسب این یک فرصت برای فرزنداوری محسوب می شود</a:t>
            </a:r>
            <a:r>
              <a:rPr lang="fa-IR" sz="2400" b="1" dirty="0" smtClean="0">
                <a:cs typeface="B Nazanin" panose="00000400000000000000" pitchFamily="2" charset="-78"/>
              </a:rPr>
              <a:t>.</a:t>
            </a:r>
          </a:p>
          <a:p>
            <a:pPr marL="228600" algn="just" rtl="1">
              <a:lnSpc>
                <a:spcPct val="150000"/>
              </a:lnSpc>
              <a:spcAft>
                <a:spcPts val="80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2- ازدواج و تشکیل خانواده در جامعه ایرانی بعنوان یک ارزش از نظر سنتی ، دینی و ملی شناخته می شود.</a:t>
            </a:r>
          </a:p>
          <a:p>
            <a:pPr marL="228600" algn="just" rtl="1">
              <a:lnSpc>
                <a:spcPct val="150000"/>
              </a:lnSpc>
              <a:spcAft>
                <a:spcPts val="800"/>
              </a:spcAft>
            </a:pPr>
            <a:r>
              <a:rPr lang="fa-IR" sz="2400" b="1" dirty="0">
                <a:cs typeface="B Nazanin" panose="00000400000000000000" pitchFamily="2" charset="-78"/>
              </a:rPr>
              <a:t>عمومیت ازدواج در کشور همچنان بالاست به طوری که در سال 1390 تنها 3.4 درصد زنان و 2.2 مردان در گروه سنی 49- 45 ساله ازدواج نکرده بودند .</a:t>
            </a:r>
            <a:endParaRPr lang="fa-IR" sz="2400" b="1" dirty="0" smtClean="0">
              <a:cs typeface="B Nazanin" panose="00000400000000000000" pitchFamily="2" charset="-78"/>
            </a:endParaRPr>
          </a:p>
          <a:p>
            <a:pPr marL="228600" algn="r" rtl="1">
              <a:lnSpc>
                <a:spcPct val="150000"/>
              </a:lnSpc>
              <a:spcAft>
                <a:spcPts val="800"/>
              </a:spcAft>
            </a:pP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996752" y="404664"/>
            <a:ext cx="6607696" cy="622116"/>
          </a:xfrm>
          <a:prstGeom prst="rect">
            <a:avLst/>
          </a:prstGeom>
        </p:spPr>
        <p:txBody>
          <a:bodyPr/>
          <a:lstStyle>
            <a:lvl1pPr algn="r" rtl="1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/>
                <a:latin typeface="+mj-lt"/>
                <a:ea typeface="+mj-ea"/>
                <a:cs typeface="B Yagut" pitchFamily="2" charset="-78"/>
              </a:defRPr>
            </a:lvl1pPr>
            <a:extLst/>
          </a:lstStyle>
          <a:p>
            <a:r>
              <a:rPr lang="fa-IR" altLang="en-US" sz="3200" dirty="0" smtClean="0">
                <a:solidFill>
                  <a:srgbClr val="C00000"/>
                </a:solidFill>
                <a:cs typeface="B Nazanin" panose="00000400000000000000" pitchFamily="2" charset="-78"/>
              </a:rPr>
              <a:t>فرصت های طلایی </a:t>
            </a:r>
            <a:r>
              <a:rPr lang="fa-IR" altLang="en-US" sz="3200" dirty="0" err="1" smtClean="0">
                <a:solidFill>
                  <a:srgbClr val="C00000"/>
                </a:solidFill>
                <a:cs typeface="B Nazanin" panose="00000400000000000000" pitchFamily="2" charset="-78"/>
              </a:rPr>
              <a:t>فرزندآوری</a:t>
            </a:r>
            <a:r>
              <a:rPr lang="fa-IR" altLang="en-US" sz="3200" dirty="0" smtClean="0">
                <a:solidFill>
                  <a:srgbClr val="C00000"/>
                </a:solidFill>
                <a:cs typeface="B Nazanin" panose="00000400000000000000" pitchFamily="2" charset="-78"/>
              </a:rPr>
              <a:t> در کشور</a:t>
            </a:r>
            <a:endParaRPr lang="en-US" altLang="en-US" sz="3200" dirty="0" smtClean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915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980728"/>
            <a:ext cx="8424936" cy="7207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r" rtl="1">
              <a:lnSpc>
                <a:spcPct val="150000"/>
              </a:lnSpc>
              <a:spcAft>
                <a:spcPts val="800"/>
              </a:spcAft>
            </a:pPr>
            <a:r>
              <a:rPr lang="fa-I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3- 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جوانانی که تمایل به 2تا 3  فرزند در آستانه ازدواج دارند </a:t>
            </a: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r>
              <a:rPr lang="fa-IR" altLang="en-US" sz="2400" b="1" dirty="0">
                <a:latin typeface="B Nazanin" panose="00000400000000000000" pitchFamily="2" charset="-78"/>
                <a:cs typeface="B Nazanin" panose="00000400000000000000" pitchFamily="2" charset="-78"/>
              </a:rPr>
              <a:t>تحقق این میزان گامی بزرگ در دستیابی به بند اول سیاست های کلی جمعیت است. </a:t>
            </a:r>
            <a:r>
              <a:rPr lang="fa-IR" altLang="en-US" sz="2400" b="1" dirty="0" smtClean="0">
                <a:latin typeface="B Nazanin" panose="00000400000000000000" pitchFamily="2" charset="-78"/>
                <a:cs typeface="B Nazanin" panose="00000400000000000000" pitchFamily="2" charset="-78"/>
              </a:rPr>
              <a:t>بنابر </a:t>
            </a:r>
            <a:r>
              <a:rPr lang="fa-IR" altLang="en-US" sz="2400" b="1" dirty="0">
                <a:latin typeface="B Nazanin" panose="00000400000000000000" pitchFamily="2" charset="-78"/>
                <a:cs typeface="B Nazanin" panose="00000400000000000000" pitchFamily="2" charset="-78"/>
              </a:rPr>
              <a:t>این با آموزش های موثر می توان «تمایلات باروری خانواده ها» را در زمان مناسب محقق ساخت</a:t>
            </a:r>
            <a:endParaRPr lang="fa-IR" sz="24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28600"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4- برنامه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های گسترده آموزشی در زمینه بهداشت باروری و فرزندآوری </a:t>
            </a: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درکشور</a:t>
            </a:r>
          </a:p>
          <a:p>
            <a:pPr marL="228600"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5- برنامه پیشگیری از ناباروری و کمک به زوجین نابارور</a:t>
            </a:r>
          </a:p>
          <a:p>
            <a:pPr marL="228600"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5- پوشش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بالای 90 درصد زایمان ایمن در کشور 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28600"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6- برنامه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های کاهش مرگ نابهنگام مردم ایران ( مادران ، کودکان ، میانسالان ، سالمندان )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228600"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7- فراهم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بودن دسترسی مردم به خدمات بهداشتی درمانی و بهره </a:t>
            </a:r>
            <a:r>
              <a:rPr lang="fa-IR" sz="2400" b="1" dirty="0" err="1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مندی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آنان از این خدمات و حفاظت مالی از آنان در طرح تحول سلامت 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996752" y="404664"/>
            <a:ext cx="6607696" cy="622116"/>
          </a:xfrm>
          <a:prstGeom prst="rect">
            <a:avLst/>
          </a:prstGeom>
        </p:spPr>
        <p:txBody>
          <a:bodyPr/>
          <a:lstStyle>
            <a:lvl1pPr algn="r" rtl="1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/>
                <a:latin typeface="+mj-lt"/>
                <a:ea typeface="+mj-ea"/>
                <a:cs typeface="B Yagut" pitchFamily="2" charset="-78"/>
              </a:defRPr>
            </a:lvl1pPr>
            <a:extLst/>
          </a:lstStyle>
          <a:p>
            <a:r>
              <a:rPr lang="fa-IR" altLang="en-US" sz="32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فرصت های طلایی </a:t>
            </a:r>
            <a:r>
              <a:rPr lang="fa-IR" altLang="en-US" sz="3200" dirty="0" err="1" smtClean="0">
                <a:solidFill>
                  <a:srgbClr val="FF0000"/>
                </a:solidFill>
                <a:cs typeface="B Nazanin" panose="00000400000000000000" pitchFamily="2" charset="-78"/>
              </a:rPr>
              <a:t>فرزندآوری</a:t>
            </a:r>
            <a:r>
              <a:rPr lang="fa-IR" altLang="en-US" sz="32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 در کشور</a:t>
            </a:r>
            <a:endParaRPr lang="en-US" altLang="en-US" sz="3200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42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-24771"/>
            <a:ext cx="7989752" cy="1083329"/>
          </a:xfrm>
        </p:spPr>
        <p:txBody>
          <a:bodyPr/>
          <a:lstStyle/>
          <a:p>
            <a:pPr algn="r"/>
            <a:r>
              <a:rPr lang="fa-IR" b="1" dirty="0">
                <a:cs typeface="B Nazanin" panose="00000400000000000000" pitchFamily="2" charset="-78"/>
              </a:rPr>
              <a:t>سایر فرصت های موجود: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>
              <a:lnSpc>
                <a:spcPct val="100000"/>
              </a:lnSpc>
            </a:pPr>
            <a:r>
              <a:rPr lang="fa-IR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هم اکنون به رغم کاهش نرخ باروری کلی سالیانه حدود یک میلیون و پانصد و هفتاد هزار موالید داریم که با احتساب میزان مرگ و میر سالیانه در مجموع سالیانه حدود یک میلیون وصدو بیست هزار نفر به جمعیت کشور افزوده می شود.</a:t>
            </a:r>
          </a:p>
          <a:p>
            <a:pPr marL="0" indent="0" algn="just" rtl="1">
              <a:lnSpc>
                <a:spcPct val="100000"/>
              </a:lnSpc>
              <a:buNone/>
            </a:pPr>
            <a:endParaRPr lang="fa-IR" sz="28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just" rtl="1">
              <a:lnSpc>
                <a:spcPct val="100000"/>
              </a:lnSpc>
            </a:pPr>
            <a:r>
              <a:rPr lang="fa-IR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70 درصد جمعیت کشور بین سنین 64-15 سال هستند یعنی سن مولد و فرصت طلایی برای توسعه پایدار</a:t>
            </a:r>
          </a:p>
          <a:p>
            <a:pPr marL="0" indent="0" algn="just" rtl="1">
              <a:lnSpc>
                <a:spcPct val="100000"/>
              </a:lnSpc>
              <a:buNone/>
            </a:pPr>
            <a:endParaRPr lang="fa-IR" sz="28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just" rtl="1">
              <a:lnSpc>
                <a:spcPct val="100000"/>
              </a:lnSpc>
            </a:pPr>
            <a:r>
              <a:rPr lang="fa-IR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وجود 4-3 دهه فرصت رسیدن به دوران سالخوردگی در کشور</a:t>
            </a:r>
          </a:p>
          <a:p>
            <a:pPr algn="just" rtl="1">
              <a:lnSpc>
                <a:spcPct val="100000"/>
              </a:lnSpc>
            </a:pPr>
            <a:endParaRPr lang="fa-IR" sz="2800" dirty="0">
              <a:cs typeface="B Nazanin" panose="00000400000000000000" pitchFamily="2" charset="-78"/>
            </a:endParaRPr>
          </a:p>
          <a:p>
            <a:pPr algn="just" rtl="1"/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367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908720"/>
            <a:ext cx="7955280" cy="5328592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en-US" sz="2800" b="1" dirty="0" smtClean="0">
                <a:cs typeface="B Nazanin" pitchFamily="2" charset="-78"/>
              </a:rPr>
              <a:t>:</a:t>
            </a:r>
            <a:r>
              <a:rPr lang="fa-IR" sz="3600" b="1" dirty="0" smtClean="0">
                <a:cs typeface="B Nazanin" pitchFamily="2" charset="-78"/>
              </a:rPr>
              <a:t>ساير چالش هاي مرتبط با ابعاد سلامت</a:t>
            </a:r>
          </a:p>
          <a:p>
            <a:pPr algn="r" rtl="1"/>
            <a:endParaRPr lang="fa-IR" sz="3600" b="1" dirty="0" smtClean="0">
              <a:cs typeface="B Nazanin" pitchFamily="2" charset="-78"/>
            </a:endParaRPr>
          </a:p>
          <a:p>
            <a:pPr algn="r" rtl="1"/>
            <a:r>
              <a:rPr lang="fa-IR" sz="3600" b="1" dirty="0" smtClean="0">
                <a:cs typeface="B Nazanin" pitchFamily="2" charset="-78"/>
              </a:rPr>
              <a:t>مرگ مادرباردار و عوارض دوران بارداري</a:t>
            </a:r>
          </a:p>
          <a:p>
            <a:pPr algn="r" rtl="1">
              <a:buNone/>
            </a:pPr>
            <a:endParaRPr lang="fa-IR" sz="3600" b="1" dirty="0" smtClean="0">
              <a:cs typeface="B Nazanin" pitchFamily="2" charset="-78"/>
            </a:endParaRPr>
          </a:p>
          <a:p>
            <a:pPr algn="r" rtl="1"/>
            <a:r>
              <a:rPr lang="fa-IR" sz="3600" b="1" dirty="0" smtClean="0">
                <a:cs typeface="B Nazanin" pitchFamily="2" charset="-78"/>
              </a:rPr>
              <a:t>مرگ نوزاد </a:t>
            </a:r>
          </a:p>
          <a:p>
            <a:pPr algn="r" rtl="1"/>
            <a:endParaRPr lang="fa-IR" sz="3600" b="1" dirty="0" smtClean="0">
              <a:cs typeface="B Nazanin" pitchFamily="2" charset="-78"/>
            </a:endParaRPr>
          </a:p>
          <a:p>
            <a:pPr algn="r" rtl="1"/>
            <a:r>
              <a:rPr lang="fa-IR" sz="3600" b="1" dirty="0" smtClean="0">
                <a:cs typeface="B Nazanin" pitchFamily="2" charset="-78"/>
              </a:rPr>
              <a:t> مرگ كودكان زير 5 سال است.</a:t>
            </a:r>
            <a:endParaRPr lang="fa-IR" sz="3600" b="1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0"/>
            <a:ext cx="7560840" cy="2204864"/>
          </a:xfrm>
        </p:spPr>
        <p:txBody>
          <a:bodyPr>
            <a:normAutofit fontScale="90000"/>
          </a:bodyPr>
          <a:lstStyle/>
          <a:p>
            <a:pPr algn="ctr" rtl="1">
              <a:lnSpc>
                <a:spcPct val="15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روند مرگ </a:t>
            </a:r>
            <a:r>
              <a:rPr lang="fa-IR" sz="3200" b="1" dirty="0">
                <a:cs typeface="B Nazanin" panose="00000400000000000000" pitchFamily="2" charset="-78"/>
              </a:rPr>
              <a:t>مادردانشگاه علوم پزشکی تبریز </a:t>
            </a:r>
            <a:r>
              <a:rPr lang="fa-IR" sz="3200" b="1" dirty="0" smtClean="0">
                <a:cs typeface="B Nazanin" panose="00000400000000000000" pitchFamily="2" charset="-78"/>
              </a:rPr>
              <a:t>سال های</a:t>
            </a:r>
            <a:br>
              <a:rPr lang="fa-IR" sz="3200" b="1" dirty="0" smtClean="0">
                <a:cs typeface="B Nazanin" panose="00000400000000000000" pitchFamily="2" charset="-78"/>
              </a:rPr>
            </a:br>
            <a:r>
              <a:rPr lang="fa-IR" sz="3200" b="1" dirty="0" smtClean="0">
                <a:cs typeface="B Nazanin" panose="00000400000000000000" pitchFamily="2" charset="-78"/>
              </a:rPr>
              <a:t>1394-1392</a:t>
            </a:r>
            <a:br>
              <a:rPr lang="fa-IR" sz="3200" b="1" dirty="0" smtClean="0">
                <a:cs typeface="B Nazanin" panose="00000400000000000000" pitchFamily="2" charset="-78"/>
              </a:rPr>
            </a:br>
            <a:endParaRPr lang="en-US" sz="3600" b="1" dirty="0">
              <a:cs typeface="B Nazanin" panose="00000400000000000000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358216"/>
              </p:ext>
            </p:extLst>
          </p:nvPr>
        </p:nvGraphicFramePr>
        <p:xfrm>
          <a:off x="593725" y="2193924"/>
          <a:ext cx="7956550" cy="447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707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524" y="476672"/>
            <a:ext cx="8568952" cy="1296144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مقایسه ميزان مرگ نوزاد تبریز و کشور بر اساس سامانه در </a:t>
            </a:r>
            <a:r>
              <a:rPr lang="fa-IR" sz="3200" b="1" dirty="0">
                <a:cs typeface="B Nazanin" panose="00000400000000000000" pitchFamily="2" charset="-78"/>
              </a:rPr>
              <a:t>سال </a:t>
            </a:r>
            <a:r>
              <a:rPr lang="fa-IR" sz="3200" b="1" dirty="0" smtClean="0">
                <a:cs typeface="B Nazanin" panose="00000400000000000000" pitchFamily="2" charset="-78"/>
              </a:rPr>
              <a:t>1394-1393</a:t>
            </a:r>
            <a:endParaRPr lang="en-US" sz="3200" b="1" dirty="0">
              <a:cs typeface="B Nazanin" panose="00000400000000000000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664417"/>
              </p:ext>
            </p:extLst>
          </p:nvPr>
        </p:nvGraphicFramePr>
        <p:xfrm>
          <a:off x="593725" y="2193924"/>
          <a:ext cx="7956550" cy="447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707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2016224"/>
          </a:xfrm>
        </p:spPr>
        <p:txBody>
          <a:bodyPr>
            <a:noAutofit/>
          </a:bodyPr>
          <a:lstStyle/>
          <a:p>
            <a:pPr algn="ctr" rtl="1"/>
            <a:r>
              <a:rPr lang="fa-IR" sz="3200" b="1" dirty="0">
                <a:solidFill>
                  <a:schemeClr val="tx1"/>
                </a:solidFill>
                <a:cs typeface="B Nazanin" panose="00000400000000000000" pitchFamily="2" charset="-78"/>
              </a:rPr>
              <a:t>بخشی از سیاست های کلی </a:t>
            </a:r>
            <a:r>
              <a:rPr lang="fa-IR" sz="32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جمعیت ابلاغی از سوی </a:t>
            </a:r>
            <a:r>
              <a:rPr lang="fa-IR" sz="3200" b="1" dirty="0">
                <a:solidFill>
                  <a:schemeClr val="tx1"/>
                </a:solidFill>
                <a:cs typeface="B Nazanin" panose="00000400000000000000" pitchFamily="2" charset="-78"/>
              </a:rPr>
              <a:t>رهبر معظم </a:t>
            </a:r>
            <a:r>
              <a:rPr lang="fa-IR" sz="32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انقلاب</a:t>
            </a:r>
            <a:br>
              <a:rPr lang="fa-IR" sz="3200" b="1" dirty="0" smtClean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32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 اردیبهشت 1393</a:t>
            </a:r>
            <a:endParaRPr lang="fa-IR" sz="32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7806"/>
            <a:ext cx="8820472" cy="5400600"/>
          </a:xfrm>
        </p:spPr>
        <p:txBody>
          <a:bodyPr>
            <a:normAutofit fontScale="25000" lnSpcReduction="20000"/>
          </a:bodyPr>
          <a:lstStyle/>
          <a:p>
            <a:pPr marL="514350" indent="-514350" algn="just" rtl="1">
              <a:buFont typeface="+mj-lt"/>
              <a:buAutoNum type="arabicPeriod"/>
            </a:pPr>
            <a:endParaRPr lang="fa-IR" b="1" dirty="0" smtClean="0">
              <a:cs typeface="B Nazanin" panose="00000400000000000000" pitchFamily="2" charset="-78"/>
            </a:endParaRPr>
          </a:p>
          <a:p>
            <a:pPr marL="514350" indent="-514350" algn="just" rtl="1">
              <a:buNone/>
            </a:pPr>
            <a:endParaRPr lang="fa-IR" sz="5100" b="1" dirty="0" smtClean="0">
              <a:cs typeface="B Nazanin" panose="00000400000000000000" pitchFamily="2" charset="-78"/>
            </a:endParaRPr>
          </a:p>
          <a:p>
            <a:pPr marL="514350" indent="-514350" algn="just" rtl="1">
              <a:lnSpc>
                <a:spcPct val="120000"/>
              </a:lnSpc>
              <a:buNone/>
            </a:pPr>
            <a:r>
              <a:rPr lang="fa-IR" sz="11200" b="1" dirty="0" smtClean="0">
                <a:solidFill>
                  <a:srgbClr val="FF0000"/>
                </a:solidFill>
                <a:cs typeface="B Nazanin" pitchFamily="2" charset="-78"/>
              </a:rPr>
              <a:t>1. </a:t>
            </a:r>
            <a:r>
              <a:rPr lang="fa-IR" sz="11200" b="1" dirty="0" smtClean="0">
                <a:cs typeface="B Nazanin" pitchFamily="2" charset="-78"/>
              </a:rPr>
              <a:t>ارتقاء پویایی، بالندگی و جوانی جمعیت با افزایش نرخ باروری به بیش از سطح جانشینی</a:t>
            </a:r>
          </a:p>
          <a:p>
            <a:pPr marL="514350" indent="-514350" algn="ctr" rtl="1">
              <a:lnSpc>
                <a:spcPct val="120000"/>
              </a:lnSpc>
              <a:buNone/>
            </a:pPr>
            <a:endParaRPr lang="fa-IR" sz="11200" b="1" dirty="0" smtClean="0">
              <a:cs typeface="B Nazanin" pitchFamily="2" charset="-78"/>
            </a:endParaRPr>
          </a:p>
          <a:p>
            <a:pPr marL="514350" lvl="0" indent="-514350" algn="just" rtl="1">
              <a:lnSpc>
                <a:spcPct val="120000"/>
              </a:lnSpc>
              <a:buNone/>
            </a:pPr>
            <a:r>
              <a:rPr lang="fa-IR" sz="11200" b="1" dirty="0" smtClean="0">
                <a:solidFill>
                  <a:srgbClr val="FF0000"/>
                </a:solidFill>
                <a:cs typeface="B Nazanin" pitchFamily="2" charset="-78"/>
              </a:rPr>
              <a:t>2.</a:t>
            </a:r>
            <a:r>
              <a:rPr lang="fa-IR" sz="11200" b="1" dirty="0" smtClean="0">
                <a:cs typeface="B Nazanin" pitchFamily="2" charset="-78"/>
              </a:rPr>
              <a:t> </a:t>
            </a:r>
            <a:r>
              <a:rPr lang="ar-SA" sz="11200" b="1" dirty="0" smtClean="0">
                <a:cs typeface="B Nazanin" pitchFamily="2" charset="-78"/>
              </a:rPr>
              <a:t>رفع </a:t>
            </a:r>
            <a:r>
              <a:rPr lang="ar-SA" sz="11200" b="1" dirty="0">
                <a:cs typeface="B Nazanin" pitchFamily="2" charset="-78"/>
              </a:rPr>
              <a:t>موانع ازدواج، تسهيل و ترويج تشكيل خانواده و افزايش فرزند، كاهش سن ازدواج و حمايت از زوج‌هاي جوان و توانمندسازي آنان در تأمين هزينه‌هاي زندگي و تربيت نسل صالح و </a:t>
            </a:r>
            <a:r>
              <a:rPr lang="ar-SA" sz="11200" b="1" dirty="0" smtClean="0">
                <a:cs typeface="B Nazanin" pitchFamily="2" charset="-78"/>
              </a:rPr>
              <a:t>كارآم</a:t>
            </a:r>
            <a:r>
              <a:rPr lang="fa-IR" sz="11200" b="1" dirty="0">
                <a:cs typeface="B Nazanin" pitchFamily="2" charset="-78"/>
              </a:rPr>
              <a:t>د</a:t>
            </a:r>
            <a:endParaRPr lang="fa-IR" sz="11200" b="1" dirty="0" smtClean="0">
              <a:cs typeface="B Nazanin" pitchFamily="2" charset="-78"/>
            </a:endParaRPr>
          </a:p>
          <a:p>
            <a:pPr marL="514350" indent="-514350" algn="just" rtl="1">
              <a:buNone/>
            </a:pPr>
            <a:r>
              <a:rPr lang="fa-IR" sz="11200" dirty="0" smtClean="0">
                <a:cs typeface="B Nazanin" pitchFamily="2" charset="-78"/>
              </a:rPr>
              <a:t> </a:t>
            </a:r>
            <a:endParaRPr lang="fa-IR" sz="11200" dirty="0">
              <a:cs typeface="B Nazanin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988840"/>
            <a:ext cx="7955280" cy="280831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>
              <a:lnSpc>
                <a:spcPct val="160000"/>
              </a:lnSpc>
              <a:buNone/>
            </a:pPr>
            <a:r>
              <a:rPr lang="fa-IR" sz="4400" b="1" dirty="0" smtClean="0">
                <a:solidFill>
                  <a:schemeClr val="tx2">
                    <a:lumMod val="25000"/>
                  </a:schemeClr>
                </a:solidFill>
                <a:cs typeface="B Nazanin" pitchFamily="2" charset="-78"/>
              </a:rPr>
              <a:t>اهم رويكردهاي دفتر سلامت جمعيت،خانواده و مدارس در راستاي ارتقاي نرخ باروري كلي مبتني بر سلامت مادر و كودك</a:t>
            </a:r>
            <a:endParaRPr lang="fa-IR" sz="4400" b="1" dirty="0">
              <a:solidFill>
                <a:schemeClr val="tx2">
                  <a:lumMod val="25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972300" cy="936435"/>
          </a:xfrm>
        </p:spPr>
        <p:txBody>
          <a:bodyPr>
            <a:normAutofit/>
          </a:bodyPr>
          <a:lstStyle/>
          <a:p>
            <a:pPr rtl="1"/>
            <a:r>
              <a:rPr lang="fa-IR" b="1" dirty="0" smtClean="0">
                <a:cs typeface="B Nazanin" panose="00000400000000000000" pitchFamily="2" charset="-78"/>
              </a:rPr>
              <a:t>مهمترين رويكرد هاي در دست اقدام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194560"/>
            <a:ext cx="8640960" cy="4402792"/>
          </a:xfrm>
        </p:spPr>
        <p:txBody>
          <a:bodyPr>
            <a:normAutofit/>
          </a:bodyPr>
          <a:lstStyle/>
          <a:p>
            <a:pPr marL="514350" indent="-514350" algn="just" rtl="1"/>
            <a:r>
              <a:rPr lang="fa-IR" sz="2800" b="1" dirty="0" smtClean="0">
                <a:effectLst/>
                <a:latin typeface="B Lotus"/>
                <a:ea typeface="Times New Roman"/>
                <a:cs typeface="B Nazanin" panose="00000400000000000000" pitchFamily="2" charset="-78"/>
              </a:rPr>
              <a:t>ارتقاي آموزش های هنگام و پس از ازدواج با تاكيد بر مهارت هاي زوجين و سلامت جنسي </a:t>
            </a:r>
            <a:r>
              <a:rPr lang="fa-IR" sz="2800" b="1" dirty="0" smtClean="0">
                <a:cs typeface="B Nazanin" panose="00000400000000000000" pitchFamily="2" charset="-78"/>
              </a:rPr>
              <a:t>با رعايت چارچوب هاي مذهبي، فرهنگي و اجتماعي</a:t>
            </a:r>
          </a:p>
          <a:p>
            <a:pPr marL="514350" indent="-514350" algn="just" rtl="1"/>
            <a:r>
              <a:rPr lang="fa-IR" sz="2800" b="1" dirty="0" smtClean="0">
                <a:cs typeface="B Nazanin" panose="00000400000000000000" pitchFamily="2" charset="-78"/>
              </a:rPr>
              <a:t>فرهنگ سازي به منظور ارزش دانستن ازدواج سالم و تشكيل خانواده</a:t>
            </a:r>
          </a:p>
          <a:p>
            <a:pPr marL="514350" indent="-514350" algn="just" rtl="1"/>
            <a:r>
              <a:rPr lang="fa-IR" sz="2800" b="1" dirty="0" smtClean="0">
                <a:cs typeface="B Nazanin" panose="00000400000000000000" pitchFamily="2" charset="-78"/>
              </a:rPr>
              <a:t>افزايش آگاهي جامعه درباره اهميت فرزند آوري سالم و اجتناب ازتك فرزندي</a:t>
            </a:r>
          </a:p>
          <a:p>
            <a:pPr marL="0" indent="0" algn="r" rtl="1">
              <a:buNone/>
            </a:pPr>
            <a:endParaRPr lang="fa-IR" sz="2800" b="1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730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19672" y="764373"/>
            <a:ext cx="6929968" cy="1293028"/>
          </a:xfrm>
        </p:spPr>
        <p:txBody>
          <a:bodyPr/>
          <a:lstStyle/>
          <a:p>
            <a:pPr rtl="1"/>
            <a:r>
              <a:rPr lang="fa-IR" b="1" dirty="0" smtClean="0">
                <a:cs typeface="B Nazanin" panose="00000400000000000000" pitchFamily="2" charset="-78"/>
              </a:rPr>
              <a:t>مهمترين رويكرد هاي در دست اقدام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194560"/>
            <a:ext cx="8712968" cy="4402792"/>
          </a:xfrm>
        </p:spPr>
        <p:txBody>
          <a:bodyPr>
            <a:normAutofit/>
          </a:bodyPr>
          <a:lstStyle/>
          <a:p>
            <a:pPr marL="514350" indent="-514350" algn="r" rtl="1">
              <a:buNone/>
            </a:pPr>
            <a:endParaRPr lang="fa-IR" dirty="0" smtClean="0">
              <a:cs typeface="B Nazanin" panose="00000400000000000000" pitchFamily="2" charset="-78"/>
            </a:endParaRPr>
          </a:p>
          <a:p>
            <a:pPr marL="514350" indent="-514350" algn="just" rtl="1"/>
            <a:r>
              <a:rPr lang="fa-IR" sz="2800" b="1" dirty="0" smtClean="0">
                <a:cs typeface="B Nazanin" panose="00000400000000000000" pitchFamily="2" charset="-78"/>
              </a:rPr>
              <a:t>پيشگيري از بارداری های پرخطر و سقط</a:t>
            </a:r>
          </a:p>
          <a:p>
            <a:pPr marL="514350" indent="-514350" algn="just" rtl="1"/>
            <a:r>
              <a:rPr lang="fa-IR" sz="2800" b="1" dirty="0" smtClean="0">
                <a:latin typeface="B Lotus"/>
                <a:ea typeface="Times New Roman"/>
                <a:cs typeface="B Nazanin" pitchFamily="2" charset="-78"/>
              </a:rPr>
              <a:t>تامين مراقبت هاي كيفي دوران بارداري و مراقبت هاي ويژه براي بارداري هاي پرخطر</a:t>
            </a:r>
            <a:endParaRPr lang="fa-IR" sz="2800" b="1" dirty="0" smtClean="0">
              <a:effectLst/>
              <a:latin typeface="B Lotus"/>
              <a:ea typeface="Times New Roman"/>
              <a:cs typeface="B Nazanin" pitchFamily="2" charset="-78"/>
            </a:endParaRPr>
          </a:p>
          <a:p>
            <a:pPr marL="514350" indent="-514350" algn="just" rtl="1"/>
            <a:r>
              <a:rPr lang="fa-IR" sz="2800" b="1" dirty="0" smtClean="0">
                <a:effectLst/>
                <a:latin typeface="B Lotus"/>
                <a:ea typeface="Times New Roman"/>
                <a:cs typeface="B Nazanin" pitchFamily="2" charset="-78"/>
              </a:rPr>
              <a:t>جلوگيري از مرگ مادر، ‌نوزاد و شيرخوار</a:t>
            </a:r>
          </a:p>
          <a:p>
            <a:pPr marL="514350" indent="-514350" algn="just" rtl="1"/>
            <a:r>
              <a:rPr lang="fa-IR" sz="2800" b="1" dirty="0" smtClean="0">
                <a:cs typeface="B Nazanin" pitchFamily="2" charset="-78"/>
              </a:rPr>
              <a:t>ارتقای </a:t>
            </a:r>
            <a:r>
              <a:rPr lang="fa-IR" sz="2800" b="1" dirty="0">
                <a:cs typeface="B Nazanin" pitchFamily="2" charset="-78"/>
              </a:rPr>
              <a:t>آگاهی، نگرش و عملکرد جامعه در زمینه عوامل مستعد کننده </a:t>
            </a:r>
            <a:r>
              <a:rPr lang="fa-IR" sz="2800" b="1" dirty="0" smtClean="0">
                <a:cs typeface="B Nazanin" pitchFamily="2" charset="-78"/>
              </a:rPr>
              <a:t>ناباروری</a:t>
            </a:r>
          </a:p>
          <a:p>
            <a:pPr marL="514350" indent="-514350" algn="r" rtl="1"/>
            <a:endParaRPr lang="fa-IR" sz="2800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730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b="1" dirty="0" smtClean="0">
                <a:cs typeface="B Nazanin" panose="00000400000000000000" pitchFamily="2" charset="-78"/>
              </a:rPr>
              <a:t>رویکردهای بخشی و بین بخشی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824536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1. تلاش دستگاه های دخیل در امور فرهنگی برای تقویت نگرش جامعه، بویژه جوانان نسبت به ازدواج و تشکیل زندگی مشترک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2. تلاش دستگاه های دخیل در امور فرهنگی، قوه قضاییه، وزارت ورزش و جوانان ... برای ضد ارزش دانستن طلاق در جامعه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800" b="1" dirty="0" smtClean="0">
                <a:cs typeface="B Nazanin" panose="00000400000000000000" pitchFamily="2" charset="-78"/>
              </a:rPr>
              <a:t>3. ايجاد و تقويت خدمات مشاوره اي پس از ازدواج با رويكرد حل مشكلات زوجين در ابتداي زندگي زناشويي و پس از آن در دستگاه هاي مرتبط</a:t>
            </a:r>
          </a:p>
          <a:p>
            <a:pPr marL="514350" indent="-514350" algn="r" rtl="1">
              <a:lnSpc>
                <a:spcPct val="150000"/>
              </a:lnSpc>
              <a:buNone/>
            </a:pPr>
            <a:endParaRPr lang="fa-IR" sz="2800" b="1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5682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27984" y="4077072"/>
            <a:ext cx="4608512" cy="3168352"/>
          </a:xfrm>
        </p:spPr>
        <p:txBody>
          <a:bodyPr anchor="ctr">
            <a:noAutofit/>
          </a:bodyPr>
          <a:lstStyle/>
          <a:p>
            <a:pPr algn="ctr" rtl="1"/>
            <a:r>
              <a:rPr lang="fa-IR" b="1" dirty="0" smtClean="0">
                <a:solidFill>
                  <a:srgbClr val="E048C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باتشكر از توجه شما بزرگواران</a:t>
            </a:r>
            <a:endParaRPr lang="en-US" b="1" dirty="0">
              <a:solidFill>
                <a:srgbClr val="E048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2165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332656"/>
            <a:ext cx="6377940" cy="1293028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بخشی از سیاست های کلی جمعیت رهبر معظم انقلاب - ادامه</a:t>
            </a:r>
            <a:endParaRPr lang="fa-IR" sz="36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436" y="1836825"/>
            <a:ext cx="7848020" cy="4195481"/>
          </a:xfrm>
        </p:spPr>
        <p:txBody>
          <a:bodyPr>
            <a:noAutofit/>
          </a:bodyPr>
          <a:lstStyle/>
          <a:p>
            <a:pPr marL="457200" indent="-457200" algn="just" rtl="1">
              <a:buClr>
                <a:schemeClr val="accent2">
                  <a:lumMod val="60000"/>
                  <a:lumOff val="40000"/>
                </a:schemeClr>
              </a:buClr>
              <a:buSzPct val="89000"/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3. </a:t>
            </a:r>
            <a:r>
              <a:rPr lang="ar-SA" sz="2800" b="1" dirty="0" smtClean="0">
                <a:cs typeface="B Nazanin" pitchFamily="2" charset="-78"/>
              </a:rPr>
              <a:t>اختصاص تسهيلات مناسب براي مادران بويژه در دوره بارداري و شيردهي و پوشش بيمه‌اي هزينه‌هاي زايمان و درمان ناباروري مردان و زنان و تقويت نهادها و مؤسسات حمايتي ذیربط</a:t>
            </a:r>
            <a:r>
              <a:rPr lang="en-CA" sz="2800" b="1" dirty="0" smtClean="0">
                <a:cs typeface="B Nazanin" pitchFamily="2" charset="-78"/>
              </a:rPr>
              <a:t>.</a:t>
            </a:r>
            <a:endParaRPr lang="fa-IR" sz="2800" b="1" dirty="0" smtClean="0">
              <a:cs typeface="B Nazanin" pitchFamily="2" charset="-78"/>
            </a:endParaRPr>
          </a:p>
          <a:p>
            <a:pPr marL="457200" indent="-457200" algn="just" rtl="1">
              <a:buClr>
                <a:schemeClr val="accent2">
                  <a:lumMod val="60000"/>
                  <a:lumOff val="40000"/>
                </a:schemeClr>
              </a:buClr>
              <a:buSzPct val="89000"/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4. </a:t>
            </a:r>
            <a:r>
              <a:rPr lang="fa-IR" sz="2800" b="1" dirty="0" smtClean="0">
                <a:cs typeface="B Nazanin" pitchFamily="2" charset="-78"/>
              </a:rPr>
              <a:t>تحکیم بنیان و پایداری خانواده با اصلاح و تکمیل آموزش مهارت های فرزند پروری و تاکید بر آموزش مهارت های زندگی و ارتباطی و ارائه خدمات مشاوره ای بر مبنای فرهنگ و ارزش های اسلامی – ایرانی و توسعه و تقویت نظام اجتماعی، خدمات بهداشتی و درمانی و مراقبت های پزشکی در جهت سلامت باروری و فرزندآوری</a:t>
            </a:r>
            <a:endParaRPr lang="en-US" sz="2800" b="1" dirty="0" smtClean="0">
              <a:cs typeface="B Nazanin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404664"/>
            <a:ext cx="6377940" cy="1293028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بخشی از سیاست های کلی جمعیت رهبر معظم انقلاب - ادامه</a:t>
            </a: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36912"/>
            <a:ext cx="8064896" cy="3611494"/>
          </a:xfrm>
        </p:spPr>
        <p:txBody>
          <a:bodyPr>
            <a:normAutofit/>
          </a:bodyPr>
          <a:lstStyle/>
          <a:p>
            <a:pPr algn="justLow" rtl="1">
              <a:lnSpc>
                <a:spcPct val="150000"/>
              </a:lnSpc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6. </a:t>
            </a:r>
            <a:r>
              <a:rPr lang="ar-SA" sz="3200" b="1" dirty="0" smtClean="0">
                <a:cs typeface="B Nazanin" pitchFamily="2" charset="-78"/>
              </a:rPr>
              <a:t>ارتقاء اميد به زندگي، تأمين سلامت و تغذيه سالم جمعيّت و </a:t>
            </a:r>
            <a:r>
              <a:rPr lang="ar-SA" sz="3200" b="1" u="sng" dirty="0" smtClean="0">
                <a:cs typeface="B Nazanin" pitchFamily="2" charset="-78"/>
              </a:rPr>
              <a:t>پيشگيري از آسيب‌هاي اجتماعي</a:t>
            </a:r>
            <a:r>
              <a:rPr lang="ar-SA" sz="3200" b="1" dirty="0" smtClean="0">
                <a:cs typeface="B Nazanin" pitchFamily="2" charset="-78"/>
              </a:rPr>
              <a:t>، بويژه </a:t>
            </a:r>
            <a:r>
              <a:rPr lang="ar-S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اعتياد</a:t>
            </a:r>
            <a:r>
              <a:rPr lang="ar-SA" sz="3200" b="1" dirty="0" smtClean="0">
                <a:cs typeface="B Nazanin" pitchFamily="2" charset="-78"/>
              </a:rPr>
              <a:t>، </a:t>
            </a:r>
            <a:r>
              <a:rPr lang="ar-S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سوانح</a:t>
            </a:r>
            <a:r>
              <a:rPr lang="ar-SA" sz="3200" b="1" dirty="0" smtClean="0">
                <a:cs typeface="B Nazanin" pitchFamily="2" charset="-78"/>
              </a:rPr>
              <a:t>، </a:t>
            </a:r>
            <a:r>
              <a:rPr lang="ar-S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آلودگي‌هاي زيست محيطي </a:t>
            </a:r>
            <a:r>
              <a:rPr lang="ar-SA" sz="3200" b="1" dirty="0" smtClean="0">
                <a:cs typeface="B Nazanin" pitchFamily="2" charset="-78"/>
              </a:rPr>
              <a:t>و</a:t>
            </a:r>
            <a:r>
              <a:rPr lang="ar-S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بيماري‌ها</a:t>
            </a:r>
            <a:endParaRPr lang="fa-IR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1656" y="0"/>
            <a:ext cx="97525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980728"/>
            <a:ext cx="5472608" cy="3672408"/>
          </a:xfrm>
        </p:spPr>
        <p:txBody>
          <a:bodyPr anchor="t">
            <a:normAutofit/>
          </a:bodyPr>
          <a:lstStyle/>
          <a:p>
            <a:pPr algn="ctr" rtl="1"/>
            <a:r>
              <a:rPr lang="fa-IR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چالش ها</a:t>
            </a:r>
            <a:br>
              <a:rPr lang="fa-IR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</a:br>
            <a:r>
              <a:rPr lang="fa-IR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و </a:t>
            </a:r>
            <a:br>
              <a:rPr lang="fa-IR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</a:br>
            <a:r>
              <a:rPr lang="fa-IR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عوامل تاثير گذار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40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نرخ باروری کلی</a:t>
            </a:r>
            <a:endParaRPr lang="en-US" b="1" dirty="0">
              <a:solidFill>
                <a:schemeClr val="tx1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00000"/>
              </a:lnSpc>
              <a:buClr>
                <a:srgbClr val="FF66CC"/>
              </a:buClr>
            </a:pPr>
            <a:r>
              <a:rPr lang="en-US" sz="4400" dirty="0" smtClean="0">
                <a:cs typeface="B Nazanin" panose="00000400000000000000" pitchFamily="2" charset="-78"/>
              </a:rPr>
              <a:t> </a:t>
            </a:r>
            <a:r>
              <a:rPr lang="fa-IR" sz="3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متوسط تعداد فرزندی که یک زن در طول دوران باروری خود به دنیا می آورد.</a:t>
            </a:r>
          </a:p>
          <a:p>
            <a:pPr algn="just" rtl="1">
              <a:lnSpc>
                <a:spcPct val="100000"/>
              </a:lnSpc>
              <a:buClr>
                <a:srgbClr val="FF66CC"/>
              </a:buClr>
            </a:pPr>
            <a:r>
              <a:rPr lang="en-US" sz="3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 </a:t>
            </a:r>
            <a:r>
              <a:rPr lang="fa-IR" sz="3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برای پیشگیری از منفی شدن رشد جمعیت، این میزان باید حداقل 2.1 فرزند (سطح جانشینی) باشد.</a:t>
            </a:r>
            <a:endParaRPr lang="en-US" sz="36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529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 rtl="1"/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روند نرخ باروری کلی</a:t>
            </a:r>
            <a:endParaRPr lang="en-US" sz="28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9144000" cy="536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67464" y="3861048"/>
            <a:ext cx="381000" cy="2616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a-IR" sz="1100" dirty="0" smtClean="0"/>
              <a:t>1.8</a:t>
            </a:r>
            <a:endParaRPr 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5832143" y="16764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تصویب قانون تنظیم خانواده و جمعیت</a:t>
            </a:r>
            <a:endParaRPr lang="en-US" b="1" dirty="0">
              <a:cs typeface="B Nazanin" panose="00000400000000000000" pitchFamily="2" charset="-78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580112" y="2295435"/>
            <a:ext cx="744488" cy="91754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76600" y="4459069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سطح جانشینی</a:t>
            </a:r>
            <a:endParaRPr lang="en-US" b="1" dirty="0">
              <a:cs typeface="B Nazanin" panose="00000400000000000000" pitchFamily="2" charset="-7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029200" y="4081790"/>
            <a:ext cx="1487016" cy="56194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15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154104" cy="4464496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3600" b="1" dirty="0" smtClean="0">
                <a:cs typeface="B Nazanin" pitchFamily="2" charset="-78"/>
              </a:rPr>
              <a:t>براساس سرشماري سال 1390 ميزان باروري كلي</a:t>
            </a:r>
            <a:r>
              <a:rPr lang="en-US" sz="3600" b="1" dirty="0" smtClean="0">
                <a:cs typeface="B Nazanin" pitchFamily="2" charset="-78"/>
              </a:rPr>
              <a:t/>
            </a:r>
            <a:br>
              <a:rPr lang="en-US" sz="3600" b="1" dirty="0" smtClean="0">
                <a:cs typeface="B Nazanin" pitchFamily="2" charset="-78"/>
              </a:rPr>
            </a:br>
            <a:r>
              <a:rPr lang="fa-IR" sz="3600" b="1" dirty="0" smtClean="0">
                <a:cs typeface="B Nazanin" pitchFamily="2" charset="-78"/>
              </a:rPr>
              <a:t>در كشور 1.8 و در استان آذر بایجان شرقی در سال 1390</a:t>
            </a:r>
            <a:r>
              <a:rPr lang="fa-IR" sz="3600" b="1" dirty="0">
                <a:cs typeface="B Nazanin" pitchFamily="2" charset="-78"/>
              </a:rPr>
              <a:t>،</a:t>
            </a:r>
            <a:r>
              <a:rPr lang="fa-IR" sz="3600" b="1" dirty="0" smtClean="0">
                <a:cs typeface="B Nazanin" pitchFamily="2" charset="-78"/>
              </a:rPr>
              <a:t> 1.7می باشد. كه کمتر از حدجانشيني است. </a:t>
            </a:r>
            <a:r>
              <a:rPr lang="fa-IR" sz="3600" dirty="0" smtClean="0">
                <a:cs typeface="B Nazanin" pitchFamily="2" charset="-78"/>
              </a:rPr>
              <a:t/>
            </a:r>
            <a:br>
              <a:rPr lang="fa-IR" sz="3600" dirty="0" smtClean="0">
                <a:cs typeface="B Nazanin" pitchFamily="2" charset="-78"/>
              </a:rPr>
            </a:br>
            <a:endParaRPr lang="fa-IR" sz="36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4358</TotalTime>
  <Words>1193</Words>
  <Application>Microsoft Office PowerPoint</Application>
  <PresentationFormat>On-screen Show (4:3)</PresentationFormat>
  <Paragraphs>136</Paragraphs>
  <Slides>34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Arial</vt:lpstr>
      <vt:lpstr>B Lotus</vt:lpstr>
      <vt:lpstr>B Nazanin</vt:lpstr>
      <vt:lpstr>Calibri</vt:lpstr>
      <vt:lpstr>Gill Sans MT</vt:lpstr>
      <vt:lpstr>Majalla UI</vt:lpstr>
      <vt:lpstr>Times New Roman</vt:lpstr>
      <vt:lpstr>Wingdings</vt:lpstr>
      <vt:lpstr>Wingdings 2</vt:lpstr>
      <vt:lpstr>Dividend</vt:lpstr>
      <vt:lpstr>PowerPoint Presentation</vt:lpstr>
      <vt:lpstr>جمعیت، سلامت باروري  چالش ها وفرصت ها  براساس سیاست های کلی جمعیت مقام معظم رهبری</vt:lpstr>
      <vt:lpstr>بخشی از سیاست های کلی جمعیت ابلاغی از سوی رهبر معظم انقلاب   اردیبهشت 1393</vt:lpstr>
      <vt:lpstr>بخشی از سیاست های کلی جمعیت رهبر معظم انقلاب - ادامه</vt:lpstr>
      <vt:lpstr>بخشی از سیاست های کلی جمعیت رهبر معظم انقلاب - ادامه</vt:lpstr>
      <vt:lpstr>چالش ها و  عوامل تاثير گذار</vt:lpstr>
      <vt:lpstr>نرخ باروری کلی</vt:lpstr>
      <vt:lpstr>روند نرخ باروری کلی</vt:lpstr>
      <vt:lpstr>براساس سرشماري سال 1390 ميزان باروري كلي در كشور 1.8 و در استان آذر بایجان شرقی در سال 1390، 1.7می باشد. كه کمتر از حدجانشيني است.  </vt:lpstr>
      <vt:lpstr>سوالات:</vt:lpstr>
      <vt:lpstr>برخي از عوامل موثر بر نرخ باروری کلی چالش های موجود  كاهش نرخ باروري كلي</vt:lpstr>
      <vt:lpstr>سن ازدواج</vt:lpstr>
      <vt:lpstr>میانگین سن ازدواج جوانان از سال 1345 تا سال 1390 رو به افزايش بوده است </vt:lpstr>
      <vt:lpstr>    اگر ميانگين سن ازدواج دو سال كاهش يابد نرخ باروري رشد قاطعي خواهد داشت.       </vt:lpstr>
      <vt:lpstr>تاثيرتاخير درازدواج،در سلامت مادرو نوزاد و ناباروري</vt:lpstr>
      <vt:lpstr>PowerPoint Presentation</vt:lpstr>
      <vt:lpstr>روند تعداد ازدواج استان آذر بایجان شرقی سال هاي   1394-1391</vt:lpstr>
      <vt:lpstr>PowerPoint Presentation</vt:lpstr>
      <vt:lpstr>PowerPoint Presentation</vt:lpstr>
      <vt:lpstr>روند طلاق استان آذربایجان شرقی سال هاي  1394-1391</vt:lpstr>
      <vt:lpstr>PowerPoint Presentation</vt:lpstr>
      <vt:lpstr>PowerPoint Presentation</vt:lpstr>
      <vt:lpstr>آسيب ها و پيامد هاي اعتياد در ميان زنان</vt:lpstr>
      <vt:lpstr>PowerPoint Presentation</vt:lpstr>
      <vt:lpstr>PowerPoint Presentation</vt:lpstr>
      <vt:lpstr>سایر فرصت های موجود:</vt:lpstr>
      <vt:lpstr>PowerPoint Presentation</vt:lpstr>
      <vt:lpstr>روند مرگ مادردانشگاه علوم پزشکی تبریز سال های 1394-1392 </vt:lpstr>
      <vt:lpstr>مقایسه ميزان مرگ نوزاد تبریز و کشور بر اساس سامانه در سال 1394-1393</vt:lpstr>
      <vt:lpstr>PowerPoint Presentation</vt:lpstr>
      <vt:lpstr>مهمترين رويكرد هاي در دست اقدام</vt:lpstr>
      <vt:lpstr>مهمترين رويكرد هاي در دست اقدام</vt:lpstr>
      <vt:lpstr>رویکردهای بخشی و بین بخشی</vt:lpstr>
      <vt:lpstr>باتشكر از توجه شما بزرگواران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motlagh</cp:lastModifiedBy>
  <cp:revision>590</cp:revision>
  <dcterms:created xsi:type="dcterms:W3CDTF">2014-01-19T10:38:17Z</dcterms:created>
  <dcterms:modified xsi:type="dcterms:W3CDTF">2017-01-28T17:54:15Z</dcterms:modified>
</cp:coreProperties>
</file>